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SpecialPlsOnTitleSld="0">
  <p:sldMasterIdLst>
    <p:sldMasterId id="2147484003" r:id="rId1"/>
  </p:sldMasterIdLst>
  <p:notesMasterIdLst>
    <p:notesMasterId r:id="rId2"/>
  </p:notesMasterIdLst>
  <p:handoutMasterIdLst>
    <p:handoutMasterId r:id="rId3"/>
  </p:handoutMasterIdLst>
  <p:sldIdLst>
    <p:sldId id="336" r:id="rId4"/>
    <p:sldId id="874" r:id="rId5"/>
    <p:sldId id="721" r:id="rId6"/>
    <p:sldId id="877" r:id="rId7"/>
    <p:sldId id="875" r:id="rId8"/>
    <p:sldId id="878" r:id="rId9"/>
    <p:sldId id="724" r:id="rId10"/>
    <p:sldId id="556" r:id="rId11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2780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1440" y="48"/>
      </p:cViewPr>
      <p:guideLst>
        <p:guide orient="horz" pos="662"/>
        <p:guide orient="horz" pos="3157"/>
        <p:guide orient="horz" pos="390"/>
        <p:guide orient="horz" pos="481"/>
        <p:guide pos="125"/>
        <p:guide pos="61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4005" y="60"/>
      </p:cViewPr>
      <p:guideLst>
        <p:guide orient="horz" pos="3126"/>
        <p:guide pos="2139"/>
      </p:guideLst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presProps" Target="presProps.xml"  /><Relationship Id="rId13" Type="http://schemas.openxmlformats.org/officeDocument/2006/relationships/viewProps" Target="viewProps.xml"  /><Relationship Id="rId14" Type="http://schemas.openxmlformats.org/officeDocument/2006/relationships/theme" Target="theme/theme1.xml"  /><Relationship Id="rId15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handoutMaster" Target="handoutMasters/handoutMaster1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_rels/viewProps.xml.rels><?xml version="1.0" encoding="UTF-8" standalone="yes" ?><Relationships xmlns="http://schemas.openxmlformats.org/package/2006/relationships"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 idx="0"/>
          </p:nvPr>
        </p:nvSpPr>
        <p:spPr>
          <a:xfrm>
            <a:off x="0" y="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51099" y="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>
          <a:xfrm>
            <a:off x="0" y="942975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b" anchorCtr="0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>
          <a:xfrm>
            <a:off x="3851099" y="942975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b" anchorCtr="0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530219CD-4BD7-4E04-97C2-24C57EE043C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 idx="0"/>
          </p:nvPr>
        </p:nvSpPr>
        <p:spPr>
          <a:xfrm>
            <a:off x="0" y="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3851099" y="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711200" y="746125"/>
            <a:ext cx="537845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906141" y="4718050"/>
            <a:ext cx="4985393" cy="44640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942975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b" anchorCtr="0">
            <a:prstTxWarp prst="textNoShape">
              <a:avLst/>
            </a:prstTxWarp>
          </a:bodyPr>
          <a:lstStyle>
            <a:lvl1pPr algn="l" defTabSz="911225">
              <a:defRPr sz="1200"/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1099" y="9429750"/>
            <a:ext cx="2946576" cy="49688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137" tIns="45568" rIns="91137" bIns="45568" anchor="b" anchorCtr="0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EDA82AF1-D728-4502-A211-958FE573A39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</p:spPr>
        <p:txBody>
          <a:bodyPr/>
          <a:lstStyle>
            <a:lvl1pPr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defTabSz="911225" eaLnBrk="0" hangingPunct="0"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defRPr/>
            </a:pPr>
            <a:fld id="{A5F02A5D-1A27-4E10-917E-205C39889708}" type="slidenum">
              <a:rPr lang="en-US" altLang="ko-KR" sz="1200"/>
              <a:pPr eaLnBrk="1" hangingPunct="1">
                <a:defRPr/>
              </a:pPr>
              <a:t>1</a:t>
            </a:fld>
            <a:endParaRPr lang="en-US" altLang="ko-KR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 idx="0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Relationship Id="rId3" Type="http://schemas.openxmlformats.org/officeDocument/2006/relationships/image" Target="../media/image2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D1B53F-E25A-7F21-3863-C28966822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A128628-8968-354F-AA10-43B6873A8F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/>
          <a:lstStyle/>
          <a:p>
            <a:fld id="{348769F9-BFDD-4FF6-BEC6-982C7119B72F}" type="datetimeFigureOut">
              <a:rPr lang="ko-KR" altLang="en-US" smtClean="0"/>
              <a:t>2025-02-13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2B45134-CAA6-D083-786B-5A84F2B17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585A084-F0A1-698C-DB63-5ADB0AB8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/>
          <a:lstStyle/>
          <a:p>
            <a:fld id="{9660EBE1-3D4E-43D9-B881-96FEE6CDA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136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텍스트, 폰트, 로고, 그래픽이(가) 표시된 사진&#10;&#10;자동 생성된 설명">
            <a:extLst>
              <a:ext uri="{FF2B5EF4-FFF2-40B4-BE49-F238E27FC236}">
                <a16:creationId xmlns:a16="http://schemas.microsoft.com/office/drawing/2014/main" id="{B2C077CE-88CA-AF4F-4774-59F9AE43E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497" y="5877272"/>
            <a:ext cx="1914616" cy="527726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7294BFAE-145B-43F4-D3B6-8E5B1329DDF5}"/>
              </a:ext>
            </a:extLst>
          </p:cNvPr>
          <p:cNvSpPr/>
          <p:nvPr userDrawn="1"/>
        </p:nvSpPr>
        <p:spPr>
          <a:xfrm>
            <a:off x="776536" y="1124744"/>
            <a:ext cx="2088231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atinLnBrk="0"/>
            <a:r>
              <a: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4084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교육지원</a:t>
            </a:r>
            <a:endParaRPr lang="en-US" altLang="ko-KR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4084"/>
              </a:solidFill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  <a:p>
            <a:pPr latinLnBrk="0"/>
            <a:r>
              <a: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학사정보시스템</a:t>
            </a:r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(</a:t>
            </a:r>
            <a:r>
              <a:rPr lang="en-US" altLang="ko-KR" sz="14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MyTU</a:t>
            </a:r>
            <a:r>
              <a:rPr lang="en-US" altLang="ko-KR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)</a:t>
            </a:r>
            <a:r>
              <a: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 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130085-02FB-A2B8-08BA-0CFBB4D93410}"/>
              </a:ext>
            </a:extLst>
          </p:cNvPr>
          <p:cNvCxnSpPr>
            <a:cxnSpLocks/>
          </p:cNvCxnSpPr>
          <p:nvPr userDrawn="1"/>
        </p:nvCxnSpPr>
        <p:spPr>
          <a:xfrm>
            <a:off x="662121" y="1124744"/>
            <a:ext cx="0" cy="430887"/>
          </a:xfrm>
          <a:prstGeom prst="line">
            <a:avLst/>
          </a:prstGeom>
          <a:ln w="38100">
            <a:solidFill>
              <a:srgbClr val="004F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폰트, 로고, 텍스트, 그래픽이(가) 표시된 사진&#10;&#10;자동 생성된 설명">
            <a:extLst>
              <a:ext uri="{FF2B5EF4-FFF2-40B4-BE49-F238E27FC236}">
                <a16:creationId xmlns:a16="http://schemas.microsoft.com/office/drawing/2014/main" id="{FCF42863-6E46-CCAB-CF8D-E46DDDABA1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0" y="556472"/>
            <a:ext cx="1800200" cy="35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1657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theme" Target="../theme/theme1.xml"  /><Relationship Id="rId4" Type="http://schemas.openxmlformats.org/officeDocument/2006/relationships/image" Target="../media/image3.png"  /><Relationship Id="rId5" Type="http://schemas.openxmlformats.org/officeDocument/2006/relationships/image" Target="../media/image2.jpeg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8">
            <a:extLst>
              <a:ext uri="{FF2B5EF4-FFF2-40B4-BE49-F238E27FC236}">
                <a16:creationId xmlns:a16="http://schemas.microsoft.com/office/drawing/2014/main" id="{24E4C235-DB40-6E99-37C8-538C7F885F4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03750" y="6546686"/>
            <a:ext cx="698500" cy="12311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en-US" altLang="ko-KR" sz="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- </a:t>
            </a:r>
            <a:fld id="{49207883-5432-4787-9A2F-BF5B72A1A49C}" type="slidenum">
              <a:rPr lang="en-US" altLang="ko-KR" sz="80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pPr>
                <a:defRPr/>
              </a:pPr>
              <a:t>‹#›</a:t>
            </a:fld>
            <a:r>
              <a:rPr lang="en-US" altLang="ko-KR" sz="800" dirty="0">
                <a:latin typeface="휴먼엑스포" panose="02030504000101010101" pitchFamily="18" charset="-127"/>
                <a:ea typeface="휴먼엑스포" panose="02030504000101010101" pitchFamily="18" charset="-127"/>
              </a:rPr>
              <a:t> -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33EF3826-D2A9-9C93-38C2-9EF45B25A3D2}"/>
              </a:ext>
            </a:extLst>
          </p:cNvPr>
          <p:cNvCxnSpPr/>
          <p:nvPr userDrawn="1"/>
        </p:nvCxnSpPr>
        <p:spPr bwMode="auto">
          <a:xfrm>
            <a:off x="200025" y="6467475"/>
            <a:ext cx="9505950" cy="0"/>
          </a:xfrm>
          <a:prstGeom prst="line">
            <a:avLst/>
          </a:prstGeom>
          <a:noFill/>
          <a:ln w="6350" cap="flat" cmpd="sng" algn="ctr">
            <a:solidFill>
              <a:srgbClr val="004F9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696D8949-F9FA-321E-9930-B973FF37D0B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27236" y="658192"/>
            <a:ext cx="9360000" cy="0"/>
          </a:xfrm>
          <a:prstGeom prst="line">
            <a:avLst/>
          </a:prstGeom>
          <a:noFill/>
          <a:ln w="6350" cap="flat" cmpd="sng" algn="ctr">
            <a:solidFill>
              <a:srgbClr val="004F9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그림 10">
            <a:extLst>
              <a:ext uri="{FF2B5EF4-FFF2-40B4-BE49-F238E27FC236}">
                <a16:creationId xmlns:a16="http://schemas.microsoft.com/office/drawing/2014/main" id="{13526A1E-9805-54A0-8363-BC1922A281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51140" y="6543092"/>
            <a:ext cx="571575" cy="156431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C6E94A77-3F9C-44C5-D9CC-8D9B0969CDA7}"/>
              </a:ext>
            </a:extLst>
          </p:cNvPr>
          <p:cNvSpPr/>
          <p:nvPr userDrawn="1"/>
        </p:nvSpPr>
        <p:spPr>
          <a:xfrm>
            <a:off x="336" y="199984"/>
            <a:ext cx="205725" cy="571503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B04759BB-422D-466A-3D53-98C4B9A9AABC}"/>
              </a:ext>
            </a:extLst>
          </p:cNvPr>
          <p:cNvCxnSpPr>
            <a:cxnSpLocks/>
          </p:cNvCxnSpPr>
          <p:nvPr userDrawn="1"/>
        </p:nvCxnSpPr>
        <p:spPr>
          <a:xfrm>
            <a:off x="328276" y="620688"/>
            <a:ext cx="9360000" cy="0"/>
          </a:xfrm>
          <a:prstGeom prst="line">
            <a:avLst/>
          </a:prstGeom>
          <a:ln w="38100">
            <a:solidFill>
              <a:srgbClr val="004F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폰트, 로고, 텍스트, 그래픽이(가) 표시된 사진&#10;&#10;자동 생성된 설명">
            <a:extLst>
              <a:ext uri="{FF2B5EF4-FFF2-40B4-BE49-F238E27FC236}">
                <a16:creationId xmlns:a16="http://schemas.microsoft.com/office/drawing/2014/main" id="{4E9F4E83-B481-EB28-715F-D6B5F82193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19" y="6546222"/>
            <a:ext cx="695994" cy="13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95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4002" r:id="rId2"/>
  </p:sldLayoutIdLst>
  <p:txStyles>
    <p:titleStyle>
      <a:lvl1pPr algn="l" defTabSz="742950" rtl="0" eaLnBrk="1" latinLnBrk="1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1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1928663" y="2348880"/>
            <a:ext cx="60486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ko-KR" altLang="en-US" sz="4000" dirty="0">
                <a:latin typeface="휴먼엑스포" pitchFamily="18" charset="-127"/>
                <a:ea typeface="휴먼엑스포" pitchFamily="18" charset="-127"/>
              </a:rPr>
              <a:t>사용자 </a:t>
            </a:r>
            <a:r>
              <a:rPr kumimoji="0" lang="ko-KR" altLang="en-US" sz="4000">
                <a:latin typeface="휴먼엑스포" pitchFamily="18" charset="-127"/>
                <a:ea typeface="휴먼엑스포" pitchFamily="18" charset="-127"/>
              </a:rPr>
              <a:t>매뉴얼</a:t>
            </a:r>
            <a:r>
              <a:rPr kumimoji="0" lang="en-US" altLang="ko-KR" sz="400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kumimoji="0" lang="ko-KR" altLang="en-US" sz="4000">
                <a:latin typeface="휴먼엑스포" pitchFamily="18" charset="-127"/>
                <a:ea typeface="휴먼엑스포" pitchFamily="18" charset="-127"/>
              </a:rPr>
              <a:t>학생용</a:t>
            </a:r>
            <a:r>
              <a:rPr kumimoji="0" lang="en-US" altLang="ko-KR" sz="4000">
                <a:latin typeface="휴먼엑스포" pitchFamily="18" charset="-127"/>
                <a:ea typeface="휴먼엑스포" pitchFamily="18" charset="-127"/>
              </a:rPr>
              <a:t>)</a:t>
            </a:r>
            <a:endParaRPr kumimoji="0" lang="en-US" altLang="ko-KR" sz="4000" dirty="0">
              <a:latin typeface="휴먼엑스포" pitchFamily="18" charset="-127"/>
              <a:ea typeface="휴먼엑스포" pitchFamily="18" charset="-127"/>
            </a:endParaRPr>
          </a:p>
        </p:txBody>
      </p:sp>
      <p:cxnSp>
        <p:nvCxnSpPr>
          <p:cNvPr id="12" name="직선 연결선 11"/>
          <p:cNvCxnSpPr>
            <a:cxnSpLocks/>
          </p:cNvCxnSpPr>
          <p:nvPr/>
        </p:nvCxnSpPr>
        <p:spPr>
          <a:xfrm>
            <a:off x="662122" y="3056766"/>
            <a:ext cx="868336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3900263" y="5229200"/>
            <a:ext cx="21054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1800" dirty="0">
                <a:latin typeface="휴먼엑스포" pitchFamily="18" charset="-127"/>
                <a:ea typeface="휴먼엑스포" pitchFamily="18" charset="-127"/>
              </a:rPr>
              <a:t>2025. 02.</a:t>
            </a: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D422F8CD-718E-C3D2-A15E-A9590FEF5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4845" y="3140968"/>
            <a:ext cx="30963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2400" dirty="0">
                <a:latin typeface="휴먼엑스포" pitchFamily="18" charset="-127"/>
                <a:ea typeface="휴먼엑스포" pitchFamily="18" charset="-127"/>
              </a:rPr>
              <a:t>- </a:t>
            </a:r>
            <a:r>
              <a:rPr lang="ko-KR" altLang="en-US" sz="2400" dirty="0">
                <a:latin typeface="휴먼엑스포" pitchFamily="18" charset="-127"/>
                <a:ea typeface="휴먼엑스포" pitchFamily="18" charset="-127"/>
              </a:rPr>
              <a:t>졸업 </a:t>
            </a:r>
            <a:r>
              <a:rPr kumimoji="0" lang="en-US" altLang="ko-KR" sz="2400" dirty="0">
                <a:latin typeface="휴먼엑스포" pitchFamily="18" charset="-127"/>
                <a:ea typeface="휴먼엑스포" pitchFamily="18" charset="-127"/>
              </a:rPr>
              <a:t>-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DBC70-E71D-BC33-ECB9-48C135F9F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텍스트, 스크린샷, 폰트, 번호이(가) 표시된 사진">
            <a:extLst>
              <a:ext uri="{FF2B5EF4-FFF2-40B4-BE49-F238E27FC236}">
                <a16:creationId xmlns:a16="http://schemas.microsoft.com/office/drawing/2014/main" id="{5F327696-9C5D-6BB3-B859-83F228C6E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823"/>
            <a:ext cx="9906000" cy="1932307"/>
          </a:xfrm>
          <a:prstGeom prst="rect">
            <a:avLst/>
          </a:prstGeom>
        </p:spPr>
      </p:pic>
      <p:sp>
        <p:nvSpPr>
          <p:cNvPr id="12" name="제목 1">
            <a:extLst>
              <a:ext uri="{FF2B5EF4-FFF2-40B4-BE49-F238E27FC236}">
                <a16:creationId xmlns:a16="http://schemas.microsoft.com/office/drawing/2014/main" id="{B7303601-2BAD-0F97-A9D3-2452B6701AE7}"/>
              </a:ext>
            </a:extLst>
          </p:cNvPr>
          <p:cNvSpPr txBox="1">
            <a:spLocks/>
          </p:cNvSpPr>
          <p:nvPr/>
        </p:nvSpPr>
        <p:spPr>
          <a:xfrm>
            <a:off x="6722143" y="260648"/>
            <a:ext cx="2983832" cy="39412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kumimoji="0" lang="en-US" altLang="ko-KR" sz="13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- </a:t>
            </a:r>
            <a:r>
              <a:rPr kumimoji="0" lang="ko-KR" altLang="en-US" sz="13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메뉴로 이동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D075F05-13FC-D855-8B0F-83609417D2F1}"/>
              </a:ext>
            </a:extLst>
          </p:cNvPr>
          <p:cNvSpPr/>
          <p:nvPr/>
        </p:nvSpPr>
        <p:spPr>
          <a:xfrm>
            <a:off x="331141" y="785379"/>
            <a:ext cx="94514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o-KR" altLang="en-US" sz="1400" b="1" dirty="0" err="1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포털시스템에서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학사서비스</a:t>
            </a:r>
            <a:r>
              <a:rPr lang="en-US" altLang="ko-KR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메뉴를 선택 후 졸업정보 하위 해당 메뉴를 선택하여 프로그램으로 이동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8A6A80D-191D-FCE3-8CEC-BAA8D07E95E3}"/>
              </a:ext>
            </a:extLst>
          </p:cNvPr>
          <p:cNvSpPr/>
          <p:nvPr/>
        </p:nvSpPr>
        <p:spPr bwMode="auto">
          <a:xfrm>
            <a:off x="6713557" y="1678370"/>
            <a:ext cx="780644" cy="36004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08D0DCB-BFFF-8BEF-3FBD-8AF19B92DA0D}"/>
              </a:ext>
            </a:extLst>
          </p:cNvPr>
          <p:cNvSpPr/>
          <p:nvPr/>
        </p:nvSpPr>
        <p:spPr bwMode="auto">
          <a:xfrm>
            <a:off x="7652221" y="2459849"/>
            <a:ext cx="767509" cy="15958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448AF2B-01B1-729F-0760-2A81C0E09AF5}"/>
              </a:ext>
            </a:extLst>
          </p:cNvPr>
          <p:cNvSpPr/>
          <p:nvPr/>
        </p:nvSpPr>
        <p:spPr bwMode="auto">
          <a:xfrm>
            <a:off x="-1" y="1424472"/>
            <a:ext cx="9906000" cy="192501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cxnSp>
        <p:nvCxnSpPr>
          <p:cNvPr id="22" name="구부러진 연결선 31">
            <a:extLst>
              <a:ext uri="{FF2B5EF4-FFF2-40B4-BE49-F238E27FC236}">
                <a16:creationId xmlns:a16="http://schemas.microsoft.com/office/drawing/2014/main" id="{4904E4F9-4A3D-A855-906E-B99F0C60DC79}"/>
              </a:ext>
            </a:extLst>
          </p:cNvPr>
          <p:cNvCxnSpPr>
            <a:cxnSpLocks/>
            <a:stCxn id="23" idx="3"/>
            <a:endCxn id="41" idx="0"/>
          </p:cNvCxnSpPr>
          <p:nvPr/>
        </p:nvCxnSpPr>
        <p:spPr>
          <a:xfrm>
            <a:off x="7494201" y="1858390"/>
            <a:ext cx="541775" cy="601459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3" name="제목 1">
            <a:extLst>
              <a:ext uri="{FF2B5EF4-FFF2-40B4-BE49-F238E27FC236}">
                <a16:creationId xmlns:a16="http://schemas.microsoft.com/office/drawing/2014/main" id="{1599A435-A737-9F64-D5E1-13CE27B8C2A7}"/>
              </a:ext>
            </a:extLst>
          </p:cNvPr>
          <p:cNvSpPr txBox="1">
            <a:spLocks/>
          </p:cNvSpPr>
          <p:nvPr/>
        </p:nvSpPr>
        <p:spPr>
          <a:xfrm>
            <a:off x="200025" y="188639"/>
            <a:ext cx="3240361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1. </a:t>
            </a:r>
            <a:r>
              <a:rPr lang="ko-KR" altLang="en-US" dirty="0"/>
              <a:t>졸업정보</a:t>
            </a:r>
          </a:p>
        </p:txBody>
      </p:sp>
    </p:spTree>
    <p:extLst>
      <p:ext uri="{BB962C8B-B14F-4D97-AF65-F5344CB8AC3E}">
        <p14:creationId xmlns:p14="http://schemas.microsoft.com/office/powerpoint/2010/main" val="2418787814"/>
      </p:ext>
    </p:extLst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/>
          <p:nvPr/>
        </p:nvSpPr>
        <p:spPr>
          <a:xfrm>
            <a:off x="6722143" y="260648"/>
            <a:ext cx="2983832" cy="39412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0"/>
              </a:spcAft>
              <a:defRPr/>
            </a:pPr>
            <a:r>
              <a:rPr lang="en-US" altLang="ko-KR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 - </a:t>
            </a:r>
            <a:r>
              <a:rPr kumimoji="0" lang="ko-KR" altLang="en-US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프로그램 사용법</a:t>
            </a:r>
            <a:endParaRPr kumimoji="0" lang="ko-KR" altLang="en-US" sz="1300">
              <a:solidFill>
                <a:prstClr val="black"/>
              </a:solidFill>
              <a:latin typeface="맑은 고딕"/>
              <a:ea typeface="맑은 고딕"/>
              <a:cs typeface="맑은 고딕 Semilight"/>
            </a:endParaRPr>
          </a:p>
        </p:txBody>
      </p:sp>
      <p:sp>
        <p:nvSpPr>
          <p:cNvPr id="3" name="제목 1"/>
          <p:cNvSpPr txBox="1"/>
          <p:nvPr/>
        </p:nvSpPr>
        <p:spPr>
          <a:xfrm>
            <a:off x="200025" y="188639"/>
            <a:ext cx="3240361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altLang="ko-KR"/>
              <a:t>1. </a:t>
            </a:r>
            <a:r>
              <a:rPr lang="ko-KR" altLang="en-US"/>
              <a:t>졸업정보</a:t>
            </a:r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99930" y="765175"/>
            <a:ext cx="9506043" cy="31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/>
              <a:buChar char="Ø"/>
              <a:defRPr/>
            </a:pPr>
            <a:r>
              <a:rPr lang="ko-KR" altLang="en-US" sz="1462" b="1">
                <a:solidFill>
                  <a:srgbClr val="004f9f"/>
                </a:solidFill>
                <a:latin typeface="맑은 고딕"/>
                <a:ea typeface="맑은 고딕"/>
              </a:rPr>
              <a:t>학사서비스 </a:t>
            </a:r>
            <a:r>
              <a:rPr lang="en-US" altLang="ko-KR" sz="1462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62" b="1">
                <a:solidFill>
                  <a:srgbClr val="004f9f"/>
                </a:solidFill>
                <a:latin typeface="맑은 고딕"/>
                <a:ea typeface="맑은 고딕"/>
              </a:rPr>
              <a:t>졸업정보 </a:t>
            </a:r>
            <a:r>
              <a:rPr lang="en-US" altLang="ko-KR" sz="1462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62" b="1">
                <a:solidFill>
                  <a:srgbClr val="004f9f"/>
                </a:solidFill>
                <a:latin typeface="맑은 고딕"/>
                <a:ea typeface="맑은 고딕"/>
              </a:rPr>
              <a:t>졸업자가진단</a:t>
            </a:r>
            <a:endParaRPr lang="ko-KR" altLang="en-US" sz="1462" b="1">
              <a:solidFill>
                <a:srgbClr val="004f9f"/>
              </a:solidFill>
              <a:latin typeface="맑은 고딕"/>
              <a:ea typeface="맑은 고딕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15274" y="1192907"/>
            <a:ext cx="7475354" cy="3892277"/>
          </a:xfrm>
          <a:prstGeom prst="rect">
            <a:avLst/>
          </a:prstGeom>
        </p:spPr>
      </p:pic>
      <p:sp>
        <p:nvSpPr>
          <p:cNvPr id="17" name="내용 개체 틀 2"/>
          <p:cNvSpPr txBox="1"/>
          <p:nvPr/>
        </p:nvSpPr>
        <p:spPr>
          <a:xfrm>
            <a:off x="199930" y="5445224"/>
            <a:ext cx="9506045" cy="953896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ff0000"/>
            </a:solidFill>
            <a:miter/>
          </a:ln>
        </p:spPr>
        <p:txBody>
          <a:bodyPr vert="horz" wrap="square" lIns="95782" tIns="47891" rIns="95782" bIns="47891" anchor="ctr" anchorCtr="0">
            <a:prstTxWarp prst="textNoShape">
              <a:avLst/>
            </a:prstTxWarp>
          </a:bodyPr>
          <a:lstStyle>
            <a:lvl1pPr marL="284352" indent="-284352" algn="l" rtl="0" fontAlgn="base" latinLnBrk="1">
              <a:spcBef>
                <a:spcPct val="20000"/>
              </a:spcBef>
              <a:spcAft>
                <a:spcPct val="0"/>
              </a:spcAft>
              <a:buFont typeface="Wingdings 2"/>
              <a:buChar char="£"/>
              <a:defRPr sz="16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1pPr>
            <a:lvl2pPr marL="661824" indent="-364170" algn="l" rtl="0" fontAlgn="base" latinLnBrk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Font typeface="Wingdings"/>
              <a:buChar char="¡"/>
              <a:defRPr sz="15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2pPr>
            <a:lvl3pPr marL="934535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Wingdings"/>
              <a:buChar char="§"/>
              <a:defRPr sz="13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3pPr>
            <a:lvl4pPr marL="1220550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11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4pPr>
            <a:lvl5pPr marL="1504902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HY강M"/>
              <a:buChar char="-"/>
              <a:defRPr sz="10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5pPr>
            <a:lvl6pPr marL="2633993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2901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1809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0717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kumimoji="0" lang="ko-KR" altLang="en-US" sz="12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① 로그인한 학생 본인의 졸업 요건별 충족여부 확인이 가능하고</a:t>
            </a:r>
            <a:r>
              <a:rPr kumimoji="0" lang="en-US" altLang="ko-KR" sz="12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,</a:t>
            </a:r>
            <a:r>
              <a:rPr kumimoji="0" lang="ko-KR" altLang="en-US" sz="12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 졸업 가능여부까지 자가진단이 가능하다</a:t>
            </a:r>
            <a:r>
              <a:rPr kumimoji="0" lang="en-US" altLang="ko-KR" sz="12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.</a:t>
            </a:r>
            <a:endParaRPr kumimoji="0" lang="en-US" altLang="ko-KR" sz="1200" b="1" i="0" u="none" strike="noStrike" kern="1200" cap="none" spc="0" normalizeH="0" baseline="0"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E6987-BCB3-9D21-44E7-BE3A07C2F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텍스트, 스크린샷, 폰트, 번호이(가) 표시된 사진">
            <a:extLst>
              <a:ext uri="{FF2B5EF4-FFF2-40B4-BE49-F238E27FC236}">
                <a16:creationId xmlns:a16="http://schemas.microsoft.com/office/drawing/2014/main" id="{F94F6921-976C-6A61-13F3-F93B7FF890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823"/>
            <a:ext cx="9906000" cy="1932307"/>
          </a:xfrm>
          <a:prstGeom prst="rect">
            <a:avLst/>
          </a:prstGeom>
        </p:spPr>
      </p:pic>
      <p:sp>
        <p:nvSpPr>
          <p:cNvPr id="12" name="제목 1">
            <a:extLst>
              <a:ext uri="{FF2B5EF4-FFF2-40B4-BE49-F238E27FC236}">
                <a16:creationId xmlns:a16="http://schemas.microsoft.com/office/drawing/2014/main" id="{3876C20C-9BFE-F754-5C0B-E1869F593233}"/>
              </a:ext>
            </a:extLst>
          </p:cNvPr>
          <p:cNvSpPr txBox="1">
            <a:spLocks/>
          </p:cNvSpPr>
          <p:nvPr/>
        </p:nvSpPr>
        <p:spPr>
          <a:xfrm>
            <a:off x="6722143" y="260648"/>
            <a:ext cx="2983832" cy="39412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kumimoji="0" lang="en-US" altLang="ko-KR" sz="13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- </a:t>
            </a:r>
            <a:r>
              <a:rPr kumimoji="0" lang="ko-KR" altLang="en-US" sz="13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메뉴로 이동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3CD8993-BAE7-9F47-7CF9-24BF25BF9A8D}"/>
              </a:ext>
            </a:extLst>
          </p:cNvPr>
          <p:cNvSpPr/>
          <p:nvPr/>
        </p:nvSpPr>
        <p:spPr>
          <a:xfrm>
            <a:off x="331141" y="785379"/>
            <a:ext cx="94514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o-KR" altLang="en-US" sz="1400" b="1" dirty="0" err="1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포털시스템에서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학사서비스</a:t>
            </a:r>
            <a:r>
              <a:rPr lang="en-US" altLang="ko-KR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메뉴를 선택 후 졸업정보 하위 해당 메뉴를 선택하여 프로그램으로 이동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CBB3A98-59F0-D15E-8679-59C03F02BA2E}"/>
              </a:ext>
            </a:extLst>
          </p:cNvPr>
          <p:cNvSpPr/>
          <p:nvPr/>
        </p:nvSpPr>
        <p:spPr bwMode="auto">
          <a:xfrm>
            <a:off x="6713557" y="1678370"/>
            <a:ext cx="780644" cy="36004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98E93A67-2EA5-F0E5-E57F-647F24EAD0ED}"/>
              </a:ext>
            </a:extLst>
          </p:cNvPr>
          <p:cNvSpPr/>
          <p:nvPr/>
        </p:nvSpPr>
        <p:spPr bwMode="auto">
          <a:xfrm>
            <a:off x="7656514" y="2605809"/>
            <a:ext cx="767509" cy="15958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7B1AF39-B59F-897F-D47A-12A1B6EDFD04}"/>
              </a:ext>
            </a:extLst>
          </p:cNvPr>
          <p:cNvSpPr/>
          <p:nvPr/>
        </p:nvSpPr>
        <p:spPr bwMode="auto">
          <a:xfrm>
            <a:off x="-1" y="1424472"/>
            <a:ext cx="9906000" cy="192501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cxnSp>
        <p:nvCxnSpPr>
          <p:cNvPr id="22" name="구부러진 연결선 31">
            <a:extLst>
              <a:ext uri="{FF2B5EF4-FFF2-40B4-BE49-F238E27FC236}">
                <a16:creationId xmlns:a16="http://schemas.microsoft.com/office/drawing/2014/main" id="{CA8E2292-B5D3-43F4-60D4-A40807B21B1F}"/>
              </a:ext>
            </a:extLst>
          </p:cNvPr>
          <p:cNvCxnSpPr>
            <a:cxnSpLocks/>
            <a:stCxn id="23" idx="3"/>
            <a:endCxn id="41" idx="0"/>
          </p:cNvCxnSpPr>
          <p:nvPr/>
        </p:nvCxnSpPr>
        <p:spPr>
          <a:xfrm>
            <a:off x="7494201" y="1858390"/>
            <a:ext cx="546068" cy="747419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3" name="제목 1">
            <a:extLst>
              <a:ext uri="{FF2B5EF4-FFF2-40B4-BE49-F238E27FC236}">
                <a16:creationId xmlns:a16="http://schemas.microsoft.com/office/drawing/2014/main" id="{63B9AA74-4AEF-84ED-41E4-4200F1DEF6C7}"/>
              </a:ext>
            </a:extLst>
          </p:cNvPr>
          <p:cNvSpPr txBox="1">
            <a:spLocks/>
          </p:cNvSpPr>
          <p:nvPr/>
        </p:nvSpPr>
        <p:spPr>
          <a:xfrm>
            <a:off x="200025" y="188639"/>
            <a:ext cx="3240361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1. </a:t>
            </a:r>
            <a:r>
              <a:rPr lang="ko-KR" altLang="en-US" dirty="0"/>
              <a:t>졸업정보</a:t>
            </a:r>
          </a:p>
        </p:txBody>
      </p:sp>
    </p:spTree>
    <p:extLst>
      <p:ext uri="{BB962C8B-B14F-4D97-AF65-F5344CB8AC3E}">
        <p14:creationId xmlns:p14="http://schemas.microsoft.com/office/powerpoint/2010/main" val="1116270835"/>
      </p:ext>
    </p:extLst>
  </p:cSld>
  <p:clrMapOvr>
    <a:masterClrMapping/>
  </p:clrMapOvr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/>
          <p:nvPr/>
        </p:nvSpPr>
        <p:spPr>
          <a:xfrm>
            <a:off x="6722143" y="260648"/>
            <a:ext cx="2983832" cy="39412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0"/>
              </a:spcAft>
              <a:defRPr/>
            </a:pPr>
            <a:r>
              <a:rPr lang="en-US" altLang="ko-KR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 - </a:t>
            </a:r>
            <a:r>
              <a:rPr kumimoji="0" lang="ko-KR" altLang="en-US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프로그램 사용법</a:t>
            </a:r>
            <a:endParaRPr kumimoji="0" lang="ko-KR" altLang="en-US" sz="1300">
              <a:solidFill>
                <a:prstClr val="black"/>
              </a:solidFill>
              <a:latin typeface="맑은 고딕"/>
              <a:ea typeface="맑은 고딕"/>
              <a:cs typeface="맑은 고딕 Semilight"/>
            </a:endParaRPr>
          </a:p>
        </p:txBody>
      </p:sp>
      <p:sp>
        <p:nvSpPr>
          <p:cNvPr id="3" name="제목 1"/>
          <p:cNvSpPr txBox="1"/>
          <p:nvPr/>
        </p:nvSpPr>
        <p:spPr>
          <a:xfrm>
            <a:off x="200025" y="188639"/>
            <a:ext cx="3240361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altLang="ko-KR"/>
              <a:t>1. </a:t>
            </a:r>
            <a:r>
              <a:rPr lang="ko-KR" altLang="en-US"/>
              <a:t>졸업정보</a:t>
            </a:r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99930" y="765175"/>
            <a:ext cx="9506043" cy="31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/>
              <a:buChar char="Ø"/>
              <a:defRPr/>
            </a:pPr>
            <a:r>
              <a:rPr lang="ko-KR" altLang="en-US" sz="1462" b="1">
                <a:solidFill>
                  <a:srgbClr val="004f9f"/>
                </a:solidFill>
                <a:latin typeface="맑은 고딕"/>
                <a:ea typeface="맑은 고딕"/>
              </a:rPr>
              <a:t>학사서비스 </a:t>
            </a:r>
            <a:r>
              <a:rPr lang="en-US" altLang="ko-KR" sz="1462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62" b="1">
                <a:solidFill>
                  <a:srgbClr val="004f9f"/>
                </a:solidFill>
                <a:latin typeface="맑은 고딕"/>
                <a:ea typeface="맑은 고딕"/>
              </a:rPr>
              <a:t>졸업정보 </a:t>
            </a:r>
            <a:r>
              <a:rPr lang="en-US" altLang="ko-KR" sz="1462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62" b="1">
                <a:solidFill>
                  <a:srgbClr val="004f9f"/>
                </a:solidFill>
                <a:latin typeface="맑은 고딕"/>
                <a:ea typeface="맑은 고딕"/>
              </a:rPr>
              <a:t>졸업사정결과확인</a:t>
            </a:r>
            <a:endParaRPr lang="ko-KR" altLang="en-US" sz="1462" b="1">
              <a:solidFill>
                <a:srgbClr val="004f9f"/>
              </a:solidFill>
              <a:latin typeface="맑은 고딕"/>
              <a:ea typeface="맑은 고딕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15274" y="1192907"/>
            <a:ext cx="7475354" cy="3892277"/>
          </a:xfrm>
          <a:prstGeom prst="rect">
            <a:avLst/>
          </a:prstGeom>
        </p:spPr>
      </p:pic>
      <p:sp>
        <p:nvSpPr>
          <p:cNvPr id="17" name="내용 개체 틀 2"/>
          <p:cNvSpPr txBox="1"/>
          <p:nvPr/>
        </p:nvSpPr>
        <p:spPr>
          <a:xfrm>
            <a:off x="199930" y="5445224"/>
            <a:ext cx="9506045" cy="953896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ff0000"/>
            </a:solidFill>
            <a:miter/>
          </a:ln>
        </p:spPr>
        <p:txBody>
          <a:bodyPr vert="horz" wrap="square" lIns="95782" tIns="47891" rIns="95782" bIns="47891" anchor="ctr" anchorCtr="0">
            <a:prstTxWarp prst="textNoShape">
              <a:avLst/>
            </a:prstTxWarp>
          </a:bodyPr>
          <a:lstStyle>
            <a:lvl1pPr marL="284352" indent="-284352" algn="l" rtl="0" fontAlgn="base" latinLnBrk="1">
              <a:spcBef>
                <a:spcPct val="20000"/>
              </a:spcBef>
              <a:spcAft>
                <a:spcPct val="0"/>
              </a:spcAft>
              <a:buFont typeface="Wingdings 2"/>
              <a:buChar char="£"/>
              <a:defRPr sz="16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1pPr>
            <a:lvl2pPr marL="661824" indent="-364170" algn="l" rtl="0" fontAlgn="base" latinLnBrk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Font typeface="Wingdings"/>
              <a:buChar char="¡"/>
              <a:defRPr sz="15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2pPr>
            <a:lvl3pPr marL="934535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Wingdings"/>
              <a:buChar char="§"/>
              <a:defRPr sz="13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3pPr>
            <a:lvl4pPr marL="1220550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11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4pPr>
            <a:lvl5pPr marL="1504902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HY강M"/>
              <a:buChar char="-"/>
              <a:defRPr sz="10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5pPr>
            <a:lvl6pPr marL="2633993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2901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1809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0717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kumimoji="0" lang="ko-KR" altLang="en-US" sz="12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① 교무처 졸업업무 담당자가 졸업사정를 끝낸 후 학생이 조회가능한 일정을 등록하면 이번 학기 졸업대상자는 본인의 졸업사정결과 확인이 가능하다</a:t>
            </a:r>
            <a:r>
              <a:rPr kumimoji="0" lang="en-US" altLang="ko-KR" sz="1200" b="1" i="0" u="none" strike="noStrike" kern="1200" cap="none" spc="0" normalizeH="0" baseline="0">
                <a:effectLst/>
                <a:uLnTx/>
                <a:uFillTx/>
                <a:latin typeface="맑은 고딕"/>
                <a:ea typeface="맑은 고딕"/>
              </a:rPr>
              <a:t>.</a:t>
            </a:r>
            <a:endParaRPr kumimoji="0" lang="en-US" altLang="ko-KR" sz="1200" b="1" i="0" u="none" strike="noStrike" kern="1200" cap="none" spc="0" normalizeH="0" baseline="0">
              <a:latin typeface="맑은 고딕"/>
              <a:ea typeface="맑은 고딕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1200" b="1">
                <a:latin typeface="맑은 고딕"/>
                <a:ea typeface="맑은 고딕"/>
              </a:rPr>
              <a:t>② 학생은 졸업가능여부 및 졸업요건별 충족여부 확인이 가능한다</a:t>
            </a:r>
            <a:r>
              <a:rPr lang="en-US" altLang="ko-KR" sz="1200" b="1">
                <a:latin typeface="맑은 고딕"/>
                <a:ea typeface="맑은 고딕"/>
              </a:rPr>
              <a:t>.</a:t>
            </a:r>
            <a:endParaRPr lang="en-US" altLang="ko-KR" sz="1200" b="1"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42345-A0DB-95D9-2A57-93A575794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텍스트, 스크린샷, 폰트, 번호이(가) 표시된 사진">
            <a:extLst>
              <a:ext uri="{FF2B5EF4-FFF2-40B4-BE49-F238E27FC236}">
                <a16:creationId xmlns:a16="http://schemas.microsoft.com/office/drawing/2014/main" id="{FDF7BC16-EBDC-99C1-B40E-6318D70F0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823"/>
            <a:ext cx="9906000" cy="1932307"/>
          </a:xfrm>
          <a:prstGeom prst="rect">
            <a:avLst/>
          </a:prstGeom>
        </p:spPr>
      </p:pic>
      <p:sp>
        <p:nvSpPr>
          <p:cNvPr id="12" name="제목 1">
            <a:extLst>
              <a:ext uri="{FF2B5EF4-FFF2-40B4-BE49-F238E27FC236}">
                <a16:creationId xmlns:a16="http://schemas.microsoft.com/office/drawing/2014/main" id="{0DAA70FF-707D-AE6F-6CC7-4AFC64D5EC33}"/>
              </a:ext>
            </a:extLst>
          </p:cNvPr>
          <p:cNvSpPr txBox="1">
            <a:spLocks/>
          </p:cNvSpPr>
          <p:nvPr/>
        </p:nvSpPr>
        <p:spPr>
          <a:xfrm>
            <a:off x="6722143" y="260648"/>
            <a:ext cx="2983832" cy="39412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kumimoji="0" lang="en-US" altLang="ko-KR" sz="13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- </a:t>
            </a:r>
            <a:r>
              <a:rPr kumimoji="0" lang="ko-KR" altLang="en-US" sz="13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메뉴로 이동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3D46986-F378-0D31-A6D6-8C960A1FC898}"/>
              </a:ext>
            </a:extLst>
          </p:cNvPr>
          <p:cNvSpPr/>
          <p:nvPr/>
        </p:nvSpPr>
        <p:spPr>
          <a:xfrm>
            <a:off x="331141" y="785379"/>
            <a:ext cx="94514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o-KR" altLang="en-US" sz="1400" b="1" dirty="0" err="1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포털시스템에서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학사서비스</a:t>
            </a:r>
            <a:r>
              <a:rPr lang="en-US" altLang="ko-KR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sz="1400" b="1" dirty="0">
                <a:solidFill>
                  <a:srgbClr val="004F9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메뉴를 선택 후 졸업정보 하위 해당 메뉴를 선택하여 프로그램으로 이동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C6CD097-7F46-2574-12AA-2C7A5B43B756}"/>
              </a:ext>
            </a:extLst>
          </p:cNvPr>
          <p:cNvSpPr/>
          <p:nvPr/>
        </p:nvSpPr>
        <p:spPr bwMode="auto">
          <a:xfrm>
            <a:off x="6713557" y="1678370"/>
            <a:ext cx="780644" cy="36004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ECCC300-6DC0-7B8F-8808-D40666EFA0E6}"/>
              </a:ext>
            </a:extLst>
          </p:cNvPr>
          <p:cNvSpPr/>
          <p:nvPr/>
        </p:nvSpPr>
        <p:spPr bwMode="auto">
          <a:xfrm>
            <a:off x="7656514" y="2751770"/>
            <a:ext cx="767509" cy="15958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034F6ED-685C-BAAD-FE1E-0789AA51D448}"/>
              </a:ext>
            </a:extLst>
          </p:cNvPr>
          <p:cNvSpPr/>
          <p:nvPr/>
        </p:nvSpPr>
        <p:spPr bwMode="auto">
          <a:xfrm>
            <a:off x="-1" y="1424472"/>
            <a:ext cx="9906000" cy="192501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27"/>
            <a:endParaRPr lang="ko-KR" altLang="en-US" sz="1950"/>
          </a:p>
        </p:txBody>
      </p:sp>
      <p:cxnSp>
        <p:nvCxnSpPr>
          <p:cNvPr id="22" name="구부러진 연결선 31">
            <a:extLst>
              <a:ext uri="{FF2B5EF4-FFF2-40B4-BE49-F238E27FC236}">
                <a16:creationId xmlns:a16="http://schemas.microsoft.com/office/drawing/2014/main" id="{CA27A267-950A-1B30-EEE2-B0C671B68815}"/>
              </a:ext>
            </a:extLst>
          </p:cNvPr>
          <p:cNvCxnSpPr>
            <a:cxnSpLocks/>
            <a:stCxn id="23" idx="3"/>
            <a:endCxn id="41" idx="0"/>
          </p:cNvCxnSpPr>
          <p:nvPr/>
        </p:nvCxnSpPr>
        <p:spPr>
          <a:xfrm>
            <a:off x="7494201" y="1858390"/>
            <a:ext cx="546068" cy="893380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3" name="제목 1">
            <a:extLst>
              <a:ext uri="{FF2B5EF4-FFF2-40B4-BE49-F238E27FC236}">
                <a16:creationId xmlns:a16="http://schemas.microsoft.com/office/drawing/2014/main" id="{5C53F672-ECE6-0053-A299-83C528CB759C}"/>
              </a:ext>
            </a:extLst>
          </p:cNvPr>
          <p:cNvSpPr txBox="1">
            <a:spLocks/>
          </p:cNvSpPr>
          <p:nvPr/>
        </p:nvSpPr>
        <p:spPr>
          <a:xfrm>
            <a:off x="200025" y="188639"/>
            <a:ext cx="3240361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1. </a:t>
            </a:r>
            <a:r>
              <a:rPr lang="ko-KR" altLang="en-US" dirty="0"/>
              <a:t>졸업정보</a:t>
            </a:r>
          </a:p>
        </p:txBody>
      </p:sp>
    </p:spTree>
    <p:extLst>
      <p:ext uri="{BB962C8B-B14F-4D97-AF65-F5344CB8AC3E}">
        <p14:creationId xmlns:p14="http://schemas.microsoft.com/office/powerpoint/2010/main" val="586406577"/>
      </p:ext>
    </p:extLst>
  </p:cSld>
  <p:clrMapOvr>
    <a:masterClrMapping/>
  </p:clrMapOvr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-49" y="1192907"/>
            <a:ext cx="9906000" cy="3945021"/>
          </a:xfrm>
          <a:prstGeom prst="rect">
            <a:avLst/>
          </a:prstGeom>
        </p:spPr>
      </p:pic>
      <p:sp>
        <p:nvSpPr>
          <p:cNvPr id="12" name="제목 1"/>
          <p:cNvSpPr txBox="1"/>
          <p:nvPr/>
        </p:nvSpPr>
        <p:spPr>
          <a:xfrm>
            <a:off x="6722143" y="260648"/>
            <a:ext cx="2983832" cy="394126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0"/>
              </a:spcAft>
              <a:defRPr/>
            </a:pPr>
            <a:r>
              <a:rPr lang="en-US" altLang="ko-KR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 - </a:t>
            </a:r>
            <a:r>
              <a:rPr kumimoji="0" lang="ko-KR" altLang="en-US" sz="1300">
                <a:solidFill>
                  <a:prstClr val="black"/>
                </a:solidFill>
                <a:latin typeface="맑은 고딕"/>
                <a:ea typeface="맑은 고딕"/>
                <a:cs typeface="맑은 고딕 Semilight"/>
              </a:rPr>
              <a:t>프로그램 사용법</a:t>
            </a:r>
            <a:endParaRPr kumimoji="0" lang="ko-KR" altLang="en-US" sz="1300">
              <a:solidFill>
                <a:prstClr val="black"/>
              </a:solidFill>
              <a:latin typeface="맑은 고딕"/>
              <a:ea typeface="맑은 고딕"/>
              <a:cs typeface="맑은 고딕 Semilight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99930" y="765175"/>
            <a:ext cx="9506043" cy="31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/>
              <a:buChar char="Ø"/>
              <a:defRPr/>
            </a:pPr>
            <a:r>
              <a:rPr lang="ko-KR" altLang="en-US" sz="1462" b="1">
                <a:solidFill>
                  <a:srgbClr val="004f9f"/>
                </a:solidFill>
                <a:latin typeface="맑은 고딕"/>
                <a:ea typeface="맑은 고딕"/>
              </a:rPr>
              <a:t>학사서비스 </a:t>
            </a:r>
            <a:r>
              <a:rPr lang="en-US" altLang="ko-KR" sz="1462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62" b="1">
                <a:solidFill>
                  <a:srgbClr val="004f9f"/>
                </a:solidFill>
                <a:latin typeface="맑은 고딕"/>
                <a:ea typeface="맑은 고딕"/>
              </a:rPr>
              <a:t>졸업정보 </a:t>
            </a:r>
            <a:r>
              <a:rPr lang="en-US" altLang="ko-KR" sz="1462" b="1">
                <a:solidFill>
                  <a:srgbClr val="004f9f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1462" b="1">
                <a:solidFill>
                  <a:srgbClr val="004f9f"/>
                </a:solidFill>
                <a:latin typeface="맑은 고딕"/>
                <a:ea typeface="맑은 고딕"/>
              </a:rPr>
              <a:t>학위취득유예신청</a:t>
            </a:r>
            <a:endParaRPr lang="ko-KR" altLang="en-US" sz="1462" b="1">
              <a:solidFill>
                <a:srgbClr val="004f9f"/>
              </a:solidFill>
              <a:latin typeface="맑은 고딕"/>
              <a:ea typeface="맑은 고딕"/>
            </a:endParaRPr>
          </a:p>
        </p:txBody>
      </p:sp>
      <p:sp>
        <p:nvSpPr>
          <p:cNvPr id="14" name="내용 개체 틀 2"/>
          <p:cNvSpPr txBox="1"/>
          <p:nvPr/>
        </p:nvSpPr>
        <p:spPr>
          <a:xfrm>
            <a:off x="199930" y="5589240"/>
            <a:ext cx="9506045" cy="80988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ff0000"/>
            </a:solidFill>
            <a:miter/>
          </a:ln>
        </p:spPr>
        <p:txBody>
          <a:bodyPr vert="horz" wrap="square" lIns="95782" tIns="47891" rIns="95782" bIns="47891" anchor="ctr" anchorCtr="0">
            <a:prstTxWarp prst="textNoShape">
              <a:avLst/>
            </a:prstTxWarp>
          </a:bodyPr>
          <a:lstStyle>
            <a:lvl1pPr marL="284352" indent="-284352" algn="l" rtl="0" fontAlgn="base" latinLnBrk="1">
              <a:spcBef>
                <a:spcPct val="20000"/>
              </a:spcBef>
              <a:spcAft>
                <a:spcPct val="0"/>
              </a:spcAft>
              <a:buFont typeface="Wingdings 2"/>
              <a:buChar char="£"/>
              <a:defRPr sz="16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1pPr>
            <a:lvl2pPr marL="661824" indent="-364170" algn="l" rtl="0" fontAlgn="base" latinLnBrk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Font typeface="Wingdings"/>
              <a:buChar char="¡"/>
              <a:defRPr sz="15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2pPr>
            <a:lvl3pPr marL="934535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Wingdings"/>
              <a:buChar char="§"/>
              <a:defRPr sz="13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3pPr>
            <a:lvl4pPr marL="1220550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sz="11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4pPr>
            <a:lvl5pPr marL="1504902" indent="-239454" algn="l" rtl="0" fontAlgn="base" latinLnBrk="1">
              <a:spcBef>
                <a:spcPct val="20000"/>
              </a:spcBef>
              <a:spcAft>
                <a:spcPct val="0"/>
              </a:spcAft>
              <a:buFont typeface="HY강M"/>
              <a:buChar char="-"/>
              <a:defRPr sz="1000" kern="1200">
                <a:solidFill>
                  <a:schemeClr val="tx1"/>
                </a:solidFill>
                <a:latin typeface="HY강M"/>
                <a:ea typeface="HY강M"/>
                <a:cs typeface="+mn-cs"/>
              </a:defRPr>
            </a:lvl5pPr>
            <a:lvl6pPr marL="2633993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2901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1809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0717" indent="-239454" algn="l" defTabSz="957816" rtl="0" eaLnBrk="1" latinLnBrk="1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  <a:defRPr/>
            </a:pPr>
            <a:r>
              <a:rPr lang="ko-KR" altLang="en-US" sz="1200" b="1">
                <a:latin typeface="맑은 고딕"/>
                <a:ea typeface="맑은 고딕"/>
              </a:rPr>
              <a:t>① 이번 학기 졸업사정에서 졸업판정 합격인 학생은 교무처에서 지정한 학위취득유예 신청기간에 학위취득유예 신청이 가능하다</a:t>
            </a:r>
            <a:r>
              <a:rPr lang="en-US" altLang="ko-KR" sz="1200" b="1">
                <a:latin typeface="맑은 고딕"/>
                <a:ea typeface="맑은 고딕"/>
              </a:rPr>
              <a:t>.</a:t>
            </a:r>
            <a:endParaRPr lang="en-US" altLang="ko-KR" sz="1200" b="1">
              <a:latin typeface="맑은 고딕"/>
              <a:ea typeface="맑은 고딕"/>
            </a:endParaRPr>
          </a:p>
        </p:txBody>
      </p:sp>
      <p:sp>
        <p:nvSpPr>
          <p:cNvPr id="15" name="제목 1"/>
          <p:cNvSpPr txBox="1"/>
          <p:nvPr/>
        </p:nvSpPr>
        <p:spPr>
          <a:xfrm>
            <a:off x="200025" y="188639"/>
            <a:ext cx="3240361" cy="46613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altLang="ko-KR"/>
              <a:t>1. </a:t>
            </a:r>
            <a:r>
              <a:rPr lang="ko-KR" altLang="en-US"/>
              <a:t>졸업정보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52A74B5-489E-AFFD-372D-319CFA60E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100000"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226" y="3475856"/>
            <a:ext cx="676432" cy="676432"/>
          </a:xfrm>
          <a:prstGeom prst="rect">
            <a:avLst/>
          </a:prstGeom>
        </p:spPr>
      </p:pic>
      <p:sp>
        <p:nvSpPr>
          <p:cNvPr id="4" name="제목 3">
            <a:extLst>
              <a:ext uri="{FF2B5EF4-FFF2-40B4-BE49-F238E27FC236}">
                <a16:creationId xmlns:a16="http://schemas.microsoft.com/office/drawing/2014/main" id="{6D7E80ED-B31A-5C6E-6703-91E091CAE7E3}"/>
              </a:ext>
            </a:extLst>
          </p:cNvPr>
          <p:cNvSpPr txBox="1">
            <a:spLocks/>
          </p:cNvSpPr>
          <p:nvPr/>
        </p:nvSpPr>
        <p:spPr>
          <a:xfrm>
            <a:off x="3491452" y="3844511"/>
            <a:ext cx="2921509" cy="307777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FFFF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fontAlgn="base">
              <a:spcBef>
                <a:spcPts val="100"/>
              </a:spcBef>
              <a:spcAft>
                <a:spcPts val="100"/>
              </a:spcAft>
              <a:defRPr kumimoji="1" sz="2200" spc="-100">
                <a:ln>
                  <a:solidFill>
                    <a:srgbClr val="4F81BD"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rgbClr val="0D86EF"/>
                    </a:gs>
                    <a:gs pos="100000">
                      <a:srgbClr val="00A8AB"/>
                    </a:gs>
                  </a:gsLst>
                  <a:lin ang="0" scaled="1"/>
                  <a:tileRect/>
                </a:gradFill>
                <a:effectLst>
                  <a:glow rad="165100">
                    <a:prstClr val="white">
                      <a:alpha val="50000"/>
                    </a:prstClr>
                  </a:glo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pPr algn="ctr" latinLnBrk="0"/>
            <a:r>
              <a:rPr lang="en-US" altLang="ko-KR" sz="2000" spc="300" dirty="0">
                <a:ln w="6350"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Rix모던고딕 M" panose="02020603020101020101" pitchFamily="18" charset="-127"/>
                <a:ea typeface="Rix모던고딕 M" panose="02020603020101020101" pitchFamily="18" charset="-127"/>
              </a:rPr>
              <a:t>Question &amp; Answer</a:t>
            </a:r>
            <a:endParaRPr lang="ko-KR" altLang="en-US" sz="2000" spc="300" dirty="0">
              <a:ln w="6350"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Rix모던고딕 M" panose="02020603020101020101" pitchFamily="18" charset="-127"/>
              <a:ea typeface="Rix모던고딕 M" panose="0202060302010102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B757F8-5193-7044-B51F-F6DDBB38F6CC}"/>
              </a:ext>
            </a:extLst>
          </p:cNvPr>
          <p:cNvSpPr txBox="1"/>
          <p:nvPr/>
        </p:nvSpPr>
        <p:spPr>
          <a:xfrm>
            <a:off x="3152006" y="2832797"/>
            <a:ext cx="3600400" cy="9367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54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4084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rPr>
              <a:t>질의응답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C7C34C27-67E0-B042-73C5-D4130939F4FF}"/>
              </a:ext>
            </a:extLst>
          </p:cNvPr>
          <p:cNvCxnSpPr>
            <a:cxnSpLocks/>
          </p:cNvCxnSpPr>
          <p:nvPr/>
        </p:nvCxnSpPr>
        <p:spPr>
          <a:xfrm>
            <a:off x="3782567" y="3769528"/>
            <a:ext cx="2340000" cy="0"/>
          </a:xfrm>
          <a:prstGeom prst="line">
            <a:avLst/>
          </a:prstGeom>
          <a:ln>
            <a:solidFill>
              <a:srgbClr val="0040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825818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대우정보시스템(주)</ep:Company>
  <ep:Words>144</ep:Words>
  <ep:PresentationFormat>A4 용지(210x297mm)</ep:PresentationFormat>
  <ep:Paragraphs>27</ep:Paragraphs>
  <ep:Slides>8</ep:Slides>
  <ep:Notes>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ep:HeadingPairs>
  <ep:TitlesOfParts>
    <vt:vector size="9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2003-09-29T09:24:41.000</dcterms:created>
  <dc:creator>DISC</dc:creator>
  <cp:lastModifiedBy>user</cp:lastModifiedBy>
  <dcterms:modified xsi:type="dcterms:W3CDTF">2025-02-18T00:52:34.802</dcterms:modified>
  <cp:revision>1177</cp:revision>
  <dc:title>PowerPoint 프레젠테이션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