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4004" r:id="rId1"/>
  </p:sldMasterIdLst>
  <p:notesMasterIdLst>
    <p:notesMasterId r:id="rId6"/>
  </p:notesMasterIdLst>
  <p:handoutMasterIdLst>
    <p:handoutMasterId r:id="rId7"/>
  </p:handoutMasterIdLst>
  <p:sldIdLst>
    <p:sldId id="336" r:id="rId2"/>
    <p:sldId id="874" r:id="rId3"/>
    <p:sldId id="757" r:id="rId4"/>
    <p:sldId id="758" r:id="rId5"/>
  </p:sldIdLst>
  <p:sldSz cx="9906000" cy="6858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8">
          <p15:clr>
            <a:srgbClr val="A4A3A4"/>
          </p15:clr>
        </p15:guide>
        <p15:guide id="2" orient="horz" pos="4064">
          <p15:clr>
            <a:srgbClr val="A4A3A4"/>
          </p15:clr>
        </p15:guide>
        <p15:guide id="3" orient="horz" pos="390">
          <p15:clr>
            <a:srgbClr val="A4A3A4"/>
          </p15:clr>
        </p15:guide>
        <p15:guide id="4" orient="horz" pos="481">
          <p15:clr>
            <a:srgbClr val="A4A3A4"/>
          </p15:clr>
        </p15:guide>
        <p15:guide id="5" pos="3119">
          <p15:clr>
            <a:srgbClr val="A4A3A4"/>
          </p15:clr>
        </p15:guide>
        <p15:guide id="6" pos="125">
          <p15:clr>
            <a:srgbClr val="A4A3A4"/>
          </p15:clr>
        </p15:guide>
        <p15:guide id="7" pos="6114">
          <p15:clr>
            <a:srgbClr val="A4A3A4"/>
          </p15:clr>
        </p15:guide>
        <p15:guide id="8" pos="1622">
          <p15:clr>
            <a:srgbClr val="A4A3A4"/>
          </p15:clr>
        </p15:guide>
        <p15:guide id="9" pos="4797">
          <p15:clr>
            <a:srgbClr val="A4A3A4"/>
          </p15:clr>
        </p15:guide>
        <p15:guide id="10" pos="307">
          <p15:clr>
            <a:srgbClr val="A4A3A4"/>
          </p15:clr>
        </p15:guide>
        <p15:guide id="11" pos="484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3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97" autoAdjust="0"/>
    <p:restoredTop sz="94660" autoAdjust="0"/>
  </p:normalViewPr>
  <p:slideViewPr>
    <p:cSldViewPr>
      <p:cViewPr varScale="1">
        <p:scale>
          <a:sx n="114" d="100"/>
          <a:sy n="114" d="100"/>
        </p:scale>
        <p:origin x="1806" y="108"/>
      </p:cViewPr>
      <p:guideLst>
        <p:guide orient="horz" pos="798"/>
        <p:guide orient="horz" pos="4064"/>
        <p:guide orient="horz" pos="390"/>
        <p:guide orient="horz" pos="481"/>
        <p:guide pos="3119"/>
        <p:guide pos="125"/>
        <p:guide pos="6114"/>
        <p:guide pos="1622"/>
        <p:guide pos="4797"/>
        <p:guide pos="307"/>
        <p:guide pos="48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7" d="100"/>
          <a:sy n="77" d="100"/>
        </p:scale>
        <p:origin x="4005" y="60"/>
      </p:cViewPr>
      <p:guideLst>
        <p:guide orient="horz" pos="3126"/>
        <p:guide pos="21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2946576" cy="496888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137" tIns="45568" rIns="91137" bIns="45568" anchor="t" anchorCtr="0">
            <a:prstTxWarp prst="textNoShape">
              <a:avLst/>
            </a:prstTxWarp>
          </a:bodyPr>
          <a:lstStyle>
            <a:lvl1pPr algn="l" defTabSz="911225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3851099" y="0"/>
            <a:ext cx="2946576" cy="496888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137" tIns="45568" rIns="91137" bIns="45568" anchor="t" anchorCtr="0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>
          <a:xfrm>
            <a:off x="0" y="9429750"/>
            <a:ext cx="2946576" cy="496888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137" tIns="45568" rIns="91137" bIns="45568" anchor="b" anchorCtr="0">
            <a:prstTxWarp prst="textNoShape">
              <a:avLst/>
            </a:prstTxWarp>
          </a:bodyPr>
          <a:lstStyle>
            <a:lvl1pPr algn="l" defTabSz="911225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>
          <a:xfrm>
            <a:off x="3851099" y="9429750"/>
            <a:ext cx="2946576" cy="496888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137" tIns="45568" rIns="91137" bIns="45568" anchor="b" anchorCtr="0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fld id="{530219CD-4BD7-4E04-97C2-24C57EE043C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2946576" cy="496888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137" tIns="45568" rIns="91137" bIns="45568" anchor="t" anchorCtr="0">
            <a:prstTxWarp prst="textNoShape">
              <a:avLst/>
            </a:prstTxWarp>
          </a:bodyPr>
          <a:lstStyle>
            <a:lvl1pPr algn="l" defTabSz="911225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3851099" y="0"/>
            <a:ext cx="2946576" cy="496888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137" tIns="45568" rIns="91137" bIns="45568" anchor="t" anchorCtr="0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711200" y="746125"/>
            <a:ext cx="5378450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906141" y="4718050"/>
            <a:ext cx="4985393" cy="446405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137" tIns="45568" rIns="91137" bIns="45568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429750"/>
            <a:ext cx="2946576" cy="496888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137" tIns="45568" rIns="91137" bIns="45568" anchor="b" anchorCtr="0">
            <a:prstTxWarp prst="textNoShape">
              <a:avLst/>
            </a:prstTxWarp>
          </a:bodyPr>
          <a:lstStyle>
            <a:lvl1pPr algn="l" defTabSz="911225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1099" y="9429750"/>
            <a:ext cx="2946576" cy="496888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137" tIns="45568" rIns="91137" bIns="45568" anchor="b" anchorCtr="0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fld id="{EDA82AF1-D728-4502-A211-958FE573A39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</p:spPr>
        <p:txBody>
          <a:bodyPr/>
          <a:lstStyle>
            <a:lvl1pPr defTabSz="911225" eaLnBrk="0" hangingPunct="0"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911225" eaLnBrk="0" hangingPunct="0"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911225" eaLnBrk="0" hangingPunct="0"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911225" eaLnBrk="0" hangingPunct="0"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911225" eaLnBrk="0" hangingPunct="0"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algn="ctr" defTabSz="9112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algn="ctr" defTabSz="9112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algn="ctr" defTabSz="9112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algn="ctr" defTabSz="9112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/>
            </a:pPr>
            <a:fld id="{A5F02A5D-1A27-4E10-917E-205C39889708}" type="slidenum">
              <a:rPr lang="en-US" altLang="ko-KR" sz="1200"/>
              <a:pPr eaLnBrk="1" hangingPunct="1">
                <a:defRPr/>
              </a:pPr>
              <a:t>1</a:t>
            </a:fld>
            <a:endParaRPr lang="en-US" altLang="ko-KR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D1B53F-E25A-7F21-3863-C28966822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A128628-8968-354F-AA10-43B6873A8F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/>
          <a:lstStyle/>
          <a:p>
            <a:fld id="{348769F9-BFDD-4FF6-BEC6-982C7119B72F}" type="datetimeFigureOut">
              <a:rPr lang="ko-KR" altLang="en-US" smtClean="0"/>
              <a:t>2025-06-25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2B45134-CAA6-D083-786B-5A84F2B17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585A084-F0A1-698C-DB63-5ADB0AB89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/>
          <a:lstStyle/>
          <a:p>
            <a:fld id="{9660EBE1-3D4E-43D9-B881-96FEE6CDAA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21362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텍스트, 폰트, 로고, 그래픽이(가) 표시된 사진&#10;&#10;자동 생성된 설명">
            <a:extLst>
              <a:ext uri="{FF2B5EF4-FFF2-40B4-BE49-F238E27FC236}">
                <a16:creationId xmlns:a16="http://schemas.microsoft.com/office/drawing/2014/main" id="{B2C077CE-88CA-AF4F-4774-59F9AE43E7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497" y="5877272"/>
            <a:ext cx="1914616" cy="527726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7294BFAE-145B-43F4-D3B6-8E5B1329DDF5}"/>
              </a:ext>
            </a:extLst>
          </p:cNvPr>
          <p:cNvSpPr/>
          <p:nvPr userDrawn="1"/>
        </p:nvSpPr>
        <p:spPr>
          <a:xfrm>
            <a:off x="776536" y="1124744"/>
            <a:ext cx="2088231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atinLnBrk="0"/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4084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교육지원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004084"/>
              </a:solidFill>
              <a:latin typeface="Rix모던고딕 B" panose="02020603020101020101" pitchFamily="18" charset="-127"/>
              <a:ea typeface="Rix모던고딕 B" panose="02020603020101020101" pitchFamily="18" charset="-127"/>
            </a:endParaRPr>
          </a:p>
          <a:p>
            <a:pPr latinLnBrk="0"/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92929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학사정보시스템</a:t>
            </a:r>
            <a:r>
              <a:rPr lang="en-US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92929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(</a:t>
            </a:r>
            <a:r>
              <a:rPr lang="en-US" altLang="ko-KR" sz="140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92929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MyTU</a:t>
            </a:r>
            <a:r>
              <a:rPr lang="en-US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92929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)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92929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 </a:t>
            </a: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16130085-02FB-A2B8-08BA-0CFBB4D93410}"/>
              </a:ext>
            </a:extLst>
          </p:cNvPr>
          <p:cNvCxnSpPr>
            <a:cxnSpLocks/>
          </p:cNvCxnSpPr>
          <p:nvPr userDrawn="1"/>
        </p:nvCxnSpPr>
        <p:spPr>
          <a:xfrm>
            <a:off x="662121" y="1124744"/>
            <a:ext cx="0" cy="430887"/>
          </a:xfrm>
          <a:prstGeom prst="line">
            <a:avLst/>
          </a:prstGeom>
          <a:ln w="38100">
            <a:solidFill>
              <a:srgbClr val="004F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폰트, 로고, 텍스트, 그래픽이(가) 표시된 사진&#10;&#10;자동 생성된 설명">
            <a:extLst>
              <a:ext uri="{FF2B5EF4-FFF2-40B4-BE49-F238E27FC236}">
                <a16:creationId xmlns:a16="http://schemas.microsoft.com/office/drawing/2014/main" id="{A2DB6B9F-A5E2-7E57-F996-EA62F87895E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20" y="556472"/>
            <a:ext cx="1800200" cy="35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1657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68">
            <a:extLst>
              <a:ext uri="{FF2B5EF4-FFF2-40B4-BE49-F238E27FC236}">
                <a16:creationId xmlns:a16="http://schemas.microsoft.com/office/drawing/2014/main" id="{24E4C235-DB40-6E99-37C8-538C7F885F4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603750" y="6546686"/>
            <a:ext cx="698500" cy="12311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en-US" altLang="ko-KR" sz="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- </a:t>
            </a:r>
            <a:fld id="{49207883-5432-4787-9A2F-BF5B72A1A49C}" type="slidenum">
              <a:rPr lang="en-US" altLang="ko-KR" sz="80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pPr>
                <a:defRPr/>
              </a:pPr>
              <a:t>‹#›</a:t>
            </a:fld>
            <a:r>
              <a:rPr lang="en-US" altLang="ko-KR" sz="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-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33EF3826-D2A9-9C93-38C2-9EF45B25A3D2}"/>
              </a:ext>
            </a:extLst>
          </p:cNvPr>
          <p:cNvCxnSpPr/>
          <p:nvPr userDrawn="1"/>
        </p:nvCxnSpPr>
        <p:spPr bwMode="auto">
          <a:xfrm>
            <a:off x="200025" y="6467475"/>
            <a:ext cx="9505950" cy="0"/>
          </a:xfrm>
          <a:prstGeom prst="line">
            <a:avLst/>
          </a:prstGeom>
          <a:noFill/>
          <a:ln w="6350" cap="flat" cmpd="sng" algn="ctr">
            <a:solidFill>
              <a:srgbClr val="004F9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696D8949-F9FA-321E-9930-B973FF37D0BF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327236" y="658192"/>
            <a:ext cx="9360000" cy="0"/>
          </a:xfrm>
          <a:prstGeom prst="line">
            <a:avLst/>
          </a:prstGeom>
          <a:noFill/>
          <a:ln w="6350" cap="flat" cmpd="sng" algn="ctr">
            <a:solidFill>
              <a:srgbClr val="004F9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그림 10">
            <a:extLst>
              <a:ext uri="{FF2B5EF4-FFF2-40B4-BE49-F238E27FC236}">
                <a16:creationId xmlns:a16="http://schemas.microsoft.com/office/drawing/2014/main" id="{13526A1E-9805-54A0-8363-BC1922A281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51140" y="6543092"/>
            <a:ext cx="571575" cy="156431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C6E94A77-3F9C-44C5-D9CC-8D9B0969CDA7}"/>
              </a:ext>
            </a:extLst>
          </p:cNvPr>
          <p:cNvSpPr/>
          <p:nvPr userDrawn="1"/>
        </p:nvSpPr>
        <p:spPr>
          <a:xfrm>
            <a:off x="336" y="199984"/>
            <a:ext cx="205725" cy="571503"/>
          </a:xfrm>
          <a:prstGeom prst="rect">
            <a:avLst/>
          </a:prstGeom>
          <a:solidFill>
            <a:srgbClr val="004F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B04759BB-422D-466A-3D53-98C4B9A9AABC}"/>
              </a:ext>
            </a:extLst>
          </p:cNvPr>
          <p:cNvCxnSpPr>
            <a:cxnSpLocks/>
          </p:cNvCxnSpPr>
          <p:nvPr userDrawn="1"/>
        </p:nvCxnSpPr>
        <p:spPr>
          <a:xfrm>
            <a:off x="328276" y="620688"/>
            <a:ext cx="9360000" cy="0"/>
          </a:xfrm>
          <a:prstGeom prst="line">
            <a:avLst/>
          </a:prstGeom>
          <a:ln w="38100">
            <a:solidFill>
              <a:srgbClr val="004F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폰트, 로고, 텍스트, 그래픽이(가) 표시된 사진&#10;&#10;자동 생성된 설명">
            <a:extLst>
              <a:ext uri="{FF2B5EF4-FFF2-40B4-BE49-F238E27FC236}">
                <a16:creationId xmlns:a16="http://schemas.microsoft.com/office/drawing/2014/main" id="{720A45E8-61C0-E925-9AB7-69351C4881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19" y="6546222"/>
            <a:ext cx="695994" cy="13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956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4002" r:id="rId2"/>
  </p:sldLayoutIdLst>
  <p:txStyles>
    <p:titleStyle>
      <a:lvl1pPr algn="l" defTabSz="742950" rtl="0" eaLnBrk="1" latinLnBrk="1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1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1928663" y="2348880"/>
            <a:ext cx="604867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0" lang="ko-KR" altLang="en-US" sz="4000" dirty="0">
                <a:latin typeface="휴먼엑스포" pitchFamily="18" charset="-127"/>
                <a:ea typeface="휴먼엑스포" pitchFamily="18" charset="-127"/>
              </a:rPr>
              <a:t>사용자 매뉴얼</a:t>
            </a:r>
            <a:r>
              <a:rPr kumimoji="0" lang="en-US" altLang="ko-KR" sz="4000" dirty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kumimoji="0" lang="ko-KR" altLang="en-US" sz="4000" dirty="0">
                <a:latin typeface="휴먼엑스포" pitchFamily="18" charset="-127"/>
                <a:ea typeface="휴먼엑스포" pitchFamily="18" charset="-127"/>
              </a:rPr>
              <a:t>학생용</a:t>
            </a:r>
            <a:r>
              <a:rPr kumimoji="0" lang="en-US" altLang="ko-KR" sz="4000" dirty="0">
                <a:latin typeface="휴먼엑스포" pitchFamily="18" charset="-127"/>
                <a:ea typeface="휴먼엑스포" pitchFamily="18" charset="-127"/>
              </a:rPr>
              <a:t>)</a:t>
            </a:r>
          </a:p>
        </p:txBody>
      </p:sp>
      <p:cxnSp>
        <p:nvCxnSpPr>
          <p:cNvPr id="12" name="직선 연결선 11"/>
          <p:cNvCxnSpPr>
            <a:cxnSpLocks/>
          </p:cNvCxnSpPr>
          <p:nvPr/>
        </p:nvCxnSpPr>
        <p:spPr>
          <a:xfrm>
            <a:off x="662122" y="3056766"/>
            <a:ext cx="8683366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2"/>
          <p:cNvSpPr txBox="1">
            <a:spLocks noChangeArrowheads="1"/>
          </p:cNvSpPr>
          <p:nvPr/>
        </p:nvSpPr>
        <p:spPr bwMode="auto">
          <a:xfrm>
            <a:off x="3900263" y="5229200"/>
            <a:ext cx="21054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0" lang="en-US" altLang="ko-KR" sz="1800" dirty="0">
                <a:latin typeface="휴먼엑스포" pitchFamily="18" charset="-127"/>
                <a:ea typeface="휴먼엑스포" pitchFamily="18" charset="-127"/>
              </a:rPr>
              <a:t>202</a:t>
            </a:r>
            <a:r>
              <a:rPr lang="en-US" altLang="ko-KR" dirty="0">
                <a:latin typeface="휴먼엑스포" pitchFamily="18" charset="-127"/>
                <a:ea typeface="휴먼엑스포" pitchFamily="18" charset="-127"/>
              </a:rPr>
              <a:t>5</a:t>
            </a:r>
            <a:r>
              <a:rPr kumimoji="0" lang="en-US" altLang="ko-KR" sz="1800" dirty="0">
                <a:latin typeface="휴먼엑스포" pitchFamily="18" charset="-127"/>
                <a:ea typeface="휴먼엑스포" pitchFamily="18" charset="-127"/>
              </a:rPr>
              <a:t>. 02.</a:t>
            </a:r>
          </a:p>
        </p:txBody>
      </p:sp>
      <p:sp>
        <p:nvSpPr>
          <p:cNvPr id="2" name="TextBox 2">
            <a:extLst>
              <a:ext uri="{FF2B5EF4-FFF2-40B4-BE49-F238E27FC236}">
                <a16:creationId xmlns:a16="http://schemas.microsoft.com/office/drawing/2014/main" id="{D422F8CD-718E-C3D2-A15E-A9590FEF5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4845" y="3140968"/>
            <a:ext cx="30963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0" lang="en-US" altLang="ko-KR" sz="2400" dirty="0">
                <a:latin typeface="휴먼엑스포" pitchFamily="18" charset="-127"/>
                <a:ea typeface="휴먼엑스포" pitchFamily="18" charset="-127"/>
              </a:rPr>
              <a:t>- </a:t>
            </a:r>
            <a:r>
              <a:rPr kumimoji="0" lang="ko-KR" altLang="en-US" sz="2400" dirty="0">
                <a:latin typeface="휴먼엑스포" pitchFamily="18" charset="-127"/>
                <a:ea typeface="휴먼엑스포" pitchFamily="18" charset="-127"/>
              </a:rPr>
              <a:t>복학신청 </a:t>
            </a:r>
            <a:r>
              <a:rPr kumimoji="0" lang="en-US" altLang="ko-KR" sz="2400" dirty="0">
                <a:latin typeface="휴먼엑스포" pitchFamily="18" charset="-127"/>
                <a:ea typeface="휴먼엑스포" pitchFamily="18" charset="-127"/>
              </a:rPr>
              <a:t>-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EDBC70-E71D-BC33-ECB9-48C135F9F5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텍스트, 스크린샷, 폰트, 번호이(가) 표시된 사진">
            <a:extLst>
              <a:ext uri="{FF2B5EF4-FFF2-40B4-BE49-F238E27FC236}">
                <a16:creationId xmlns:a16="http://schemas.microsoft.com/office/drawing/2014/main" id="{C1EDA9B9-EE87-DAD1-483A-133BCFE406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0823"/>
            <a:ext cx="9906000" cy="1932307"/>
          </a:xfrm>
          <a:prstGeom prst="rect">
            <a:avLst/>
          </a:prstGeom>
        </p:spPr>
      </p:pic>
      <p:sp>
        <p:nvSpPr>
          <p:cNvPr id="12" name="제목 1">
            <a:extLst>
              <a:ext uri="{FF2B5EF4-FFF2-40B4-BE49-F238E27FC236}">
                <a16:creationId xmlns:a16="http://schemas.microsoft.com/office/drawing/2014/main" id="{B7303601-2BAD-0F97-A9D3-2452B6701AE7}"/>
              </a:ext>
            </a:extLst>
          </p:cNvPr>
          <p:cNvSpPr txBox="1">
            <a:spLocks/>
          </p:cNvSpPr>
          <p:nvPr/>
        </p:nvSpPr>
        <p:spPr>
          <a:xfrm>
            <a:off x="6722143" y="260648"/>
            <a:ext cx="2983832" cy="394126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1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</a:pPr>
            <a:r>
              <a:rPr kumimoji="0" lang="en-US" altLang="ko-KR" sz="13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- </a:t>
            </a:r>
            <a:r>
              <a:rPr kumimoji="0" lang="ko-KR" altLang="en-US" sz="13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메뉴로 이동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5D075F05-13FC-D855-8B0F-83609417D2F1}"/>
              </a:ext>
            </a:extLst>
          </p:cNvPr>
          <p:cNvSpPr/>
          <p:nvPr/>
        </p:nvSpPr>
        <p:spPr>
          <a:xfrm>
            <a:off x="331141" y="785379"/>
            <a:ext cx="94514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ko-KR" altLang="en-US" sz="1400" b="1" dirty="0" err="1">
                <a:solidFill>
                  <a:srgbClr val="004F9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포털시스템에서</a:t>
            </a:r>
            <a:r>
              <a:rPr lang="ko-KR" altLang="en-US" sz="1400" b="1" dirty="0">
                <a:solidFill>
                  <a:srgbClr val="004F9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>
                <a:solidFill>
                  <a:srgbClr val="004F9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sz="1400" b="1" dirty="0">
                <a:solidFill>
                  <a:srgbClr val="004F9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학사서비스</a:t>
            </a:r>
            <a:r>
              <a:rPr lang="en-US" altLang="ko-KR" sz="1400" b="1" dirty="0">
                <a:solidFill>
                  <a:srgbClr val="004F9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” </a:t>
            </a:r>
            <a:r>
              <a:rPr lang="ko-KR" altLang="en-US" sz="1400" b="1" dirty="0">
                <a:solidFill>
                  <a:srgbClr val="004F9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메뉴를 선택 후 학적정보 하위 해당 메뉴를 선택하여 프로그램으로 이동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68A6A80D-191D-FCE3-8CEC-BAA8D07E95E3}"/>
              </a:ext>
            </a:extLst>
          </p:cNvPr>
          <p:cNvSpPr/>
          <p:nvPr/>
        </p:nvSpPr>
        <p:spPr bwMode="auto">
          <a:xfrm>
            <a:off x="6713557" y="1683960"/>
            <a:ext cx="780644" cy="360040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4295" tIns="37148" rIns="74295" bIns="37148" numCol="1" rtlCol="0" anchor="ctr" anchorCtr="0" compatLnSpc="1">
            <a:prstTxWarp prst="textNoShape">
              <a:avLst/>
            </a:prstTxWarp>
          </a:bodyPr>
          <a:lstStyle/>
          <a:p>
            <a:pPr defTabSz="742927"/>
            <a:endParaRPr lang="ko-KR" altLang="en-US" sz="1950"/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B08D0DCB-BFFF-8BEF-3FBD-8AF19B92DA0D}"/>
              </a:ext>
            </a:extLst>
          </p:cNvPr>
          <p:cNvSpPr/>
          <p:nvPr/>
        </p:nvSpPr>
        <p:spPr bwMode="auto">
          <a:xfrm>
            <a:off x="1163348" y="2899544"/>
            <a:ext cx="767509" cy="159583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4295" tIns="37148" rIns="74295" bIns="37148" numCol="1" rtlCol="0" anchor="ctr" anchorCtr="0" compatLnSpc="1">
            <a:prstTxWarp prst="textNoShape">
              <a:avLst/>
            </a:prstTxWarp>
          </a:bodyPr>
          <a:lstStyle/>
          <a:p>
            <a:pPr defTabSz="742927"/>
            <a:endParaRPr lang="ko-KR" altLang="en-US" sz="195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448AF2B-01B1-729F-0760-2A81C0E09AF5}"/>
              </a:ext>
            </a:extLst>
          </p:cNvPr>
          <p:cNvSpPr/>
          <p:nvPr/>
        </p:nvSpPr>
        <p:spPr bwMode="auto">
          <a:xfrm>
            <a:off x="-1" y="1424472"/>
            <a:ext cx="9906000" cy="1925011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4295" tIns="37148" rIns="74295" bIns="37148" numCol="1" rtlCol="0" anchor="ctr" anchorCtr="0" compatLnSpc="1">
            <a:prstTxWarp prst="textNoShape">
              <a:avLst/>
            </a:prstTxWarp>
          </a:bodyPr>
          <a:lstStyle/>
          <a:p>
            <a:pPr defTabSz="742927"/>
            <a:endParaRPr lang="ko-KR" altLang="en-US" sz="1950"/>
          </a:p>
        </p:txBody>
      </p:sp>
      <p:cxnSp>
        <p:nvCxnSpPr>
          <p:cNvPr id="22" name="구부러진 연결선 31">
            <a:extLst>
              <a:ext uri="{FF2B5EF4-FFF2-40B4-BE49-F238E27FC236}">
                <a16:creationId xmlns:a16="http://schemas.microsoft.com/office/drawing/2014/main" id="{4904E4F9-4A3D-A855-906E-B99F0C60DC79}"/>
              </a:ext>
            </a:extLst>
          </p:cNvPr>
          <p:cNvCxnSpPr>
            <a:cxnSpLocks/>
            <a:stCxn id="23" idx="1"/>
            <a:endCxn id="41" idx="3"/>
          </p:cNvCxnSpPr>
          <p:nvPr/>
        </p:nvCxnSpPr>
        <p:spPr>
          <a:xfrm flipH="1">
            <a:off x="1930857" y="1863980"/>
            <a:ext cx="4782700" cy="1115356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3" name="제목 1">
            <a:extLst>
              <a:ext uri="{FF2B5EF4-FFF2-40B4-BE49-F238E27FC236}">
                <a16:creationId xmlns:a16="http://schemas.microsoft.com/office/drawing/2014/main" id="{1599A435-A737-9F64-D5E1-13CE27B8C2A7}"/>
              </a:ext>
            </a:extLst>
          </p:cNvPr>
          <p:cNvSpPr txBox="1">
            <a:spLocks/>
          </p:cNvSpPr>
          <p:nvPr/>
        </p:nvSpPr>
        <p:spPr>
          <a:xfrm>
            <a:off x="200025" y="188639"/>
            <a:ext cx="3240361" cy="466135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1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dirty="0"/>
              <a:t>2. </a:t>
            </a:r>
            <a:r>
              <a:rPr lang="ko-KR" altLang="en-US" dirty="0" err="1"/>
              <a:t>학적정보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1878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제목 1"/>
          <p:cNvSpPr txBox="1"/>
          <p:nvPr/>
        </p:nvSpPr>
        <p:spPr>
          <a:xfrm>
            <a:off x="6722143" y="260648"/>
            <a:ext cx="2983832" cy="394126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1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Aft>
                <a:spcPts val="0"/>
              </a:spcAft>
              <a:defRPr/>
            </a:pPr>
            <a:r>
              <a:rPr lang="en-US" altLang="ko-KR" sz="1300">
                <a:solidFill>
                  <a:prstClr val="black"/>
                </a:solidFill>
                <a:latin typeface="맑은 고딕"/>
                <a:ea typeface="맑은 고딕"/>
                <a:cs typeface="맑은 고딕 Semilight"/>
              </a:rPr>
              <a:t> - </a:t>
            </a:r>
            <a:r>
              <a:rPr kumimoji="0" lang="ko-KR" altLang="en-US" sz="1300">
                <a:solidFill>
                  <a:prstClr val="black"/>
                </a:solidFill>
                <a:latin typeface="맑은 고딕"/>
                <a:ea typeface="맑은 고딕"/>
                <a:cs typeface="맑은 고딕 Semilight"/>
              </a:rPr>
              <a:t>프로그램 사용법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344488" y="775231"/>
            <a:ext cx="93614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/>
              <a:buChar char="Ø"/>
              <a:defRPr/>
            </a:pPr>
            <a:r>
              <a:rPr lang="ko-KR" altLang="en-US" sz="1400" b="1">
                <a:solidFill>
                  <a:srgbClr val="004F9F"/>
                </a:solidFill>
                <a:latin typeface="맑은 고딕"/>
                <a:ea typeface="맑은 고딕"/>
              </a:rPr>
              <a:t>학사서비스 </a:t>
            </a:r>
            <a:r>
              <a:rPr lang="en-US" altLang="ko-KR" sz="1400" b="1">
                <a:solidFill>
                  <a:srgbClr val="004F9F"/>
                </a:solidFill>
                <a:latin typeface="맑은 고딕"/>
                <a:ea typeface="맑은 고딕"/>
              </a:rPr>
              <a:t>&gt; </a:t>
            </a:r>
            <a:r>
              <a:rPr lang="ko-KR" altLang="en-US" sz="1400" b="1">
                <a:solidFill>
                  <a:srgbClr val="004F9F"/>
                </a:solidFill>
                <a:latin typeface="맑은 고딕"/>
                <a:ea typeface="맑은 고딕"/>
              </a:rPr>
              <a:t>학적정보 </a:t>
            </a:r>
            <a:r>
              <a:rPr lang="en-US" altLang="ko-KR" sz="1400" b="1">
                <a:solidFill>
                  <a:srgbClr val="004F9F"/>
                </a:solidFill>
                <a:latin typeface="맑은 고딕"/>
                <a:ea typeface="맑은 고딕"/>
              </a:rPr>
              <a:t>&gt; </a:t>
            </a:r>
            <a:r>
              <a:rPr lang="ko-KR" altLang="en-US" sz="1400" b="1">
                <a:solidFill>
                  <a:srgbClr val="004F9F"/>
                </a:solidFill>
                <a:latin typeface="맑은 고딕"/>
                <a:ea typeface="맑은 고딕"/>
              </a:rPr>
              <a:t>휴학</a:t>
            </a:r>
            <a:r>
              <a:rPr lang="en-US" altLang="ko-KR" sz="1400" b="1">
                <a:solidFill>
                  <a:srgbClr val="004F9F"/>
                </a:solidFill>
                <a:latin typeface="맑은 고딕"/>
                <a:ea typeface="맑은 고딕"/>
              </a:rPr>
              <a:t>/</a:t>
            </a:r>
            <a:r>
              <a:rPr lang="ko-KR" altLang="en-US" sz="1400" b="1">
                <a:solidFill>
                  <a:srgbClr val="004F9F"/>
                </a:solidFill>
                <a:latin typeface="맑은 고딕"/>
                <a:ea typeface="맑은 고딕"/>
              </a:rPr>
              <a:t>복학신청</a:t>
            </a:r>
          </a:p>
        </p:txBody>
      </p:sp>
      <p:sp>
        <p:nvSpPr>
          <p:cNvPr id="5" name="내용 개체 틀 2"/>
          <p:cNvSpPr txBox="1"/>
          <p:nvPr/>
        </p:nvSpPr>
        <p:spPr>
          <a:xfrm>
            <a:off x="199930" y="4941168"/>
            <a:ext cx="9506045" cy="1457952"/>
          </a:xfrm>
          <a:prstGeom prst="rect">
            <a:avLst/>
          </a:prstGeom>
          <a:solidFill>
            <a:sysClr val="window" lastClr="FFFFFF"/>
          </a:solidFill>
          <a:ln w="9525">
            <a:solidFill>
              <a:srgbClr val="FF0000"/>
            </a:solidFill>
            <a:miter/>
          </a:ln>
        </p:spPr>
        <p:txBody>
          <a:bodyPr vert="horz" wrap="square" lIns="95782" tIns="47891" rIns="95782" bIns="47891" anchor="ctr" anchorCtr="0">
            <a:prstTxWarp prst="textNoShape">
              <a:avLst/>
            </a:prstTxWarp>
          </a:bodyPr>
          <a:lstStyle>
            <a:lvl1pPr marL="284352" indent="-284352" algn="l" rtl="0" fontAlgn="base" latinLnBrk="1">
              <a:spcBef>
                <a:spcPct val="20000"/>
              </a:spcBef>
              <a:spcAft>
                <a:spcPct val="0"/>
              </a:spcAft>
              <a:buFont typeface="Wingdings 2"/>
              <a:buChar char="£"/>
              <a:defRPr sz="16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1pPr>
            <a:lvl2pPr marL="661824" indent="-364170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Font typeface="Wingdings"/>
              <a:buChar char="¡"/>
              <a:defRPr sz="15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2pPr>
            <a:lvl3pPr marL="934535" indent="-239454" algn="l" rtl="0" fontAlgn="base" latinLnBrk="1">
              <a:spcBef>
                <a:spcPct val="20000"/>
              </a:spcBef>
              <a:spcAft>
                <a:spcPct val="0"/>
              </a:spcAft>
              <a:buFont typeface="Wingdings"/>
              <a:buChar char="§"/>
              <a:defRPr sz="13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3pPr>
            <a:lvl4pPr marL="1220550" indent="-239454" algn="l" rtl="0" fontAlgn="base" latinLnBrk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1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4pPr>
            <a:lvl5pPr marL="1504902" indent="-239454" algn="l" rtl="0" fontAlgn="base" latinLnBrk="1">
              <a:spcBef>
                <a:spcPct val="20000"/>
              </a:spcBef>
              <a:spcAft>
                <a:spcPct val="0"/>
              </a:spcAft>
              <a:buFont typeface="HY강M"/>
              <a:buChar char="-"/>
              <a:defRPr sz="10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5pPr>
            <a:lvl6pPr marL="2633993" indent="-239454" algn="l" defTabSz="957816" rtl="0" eaLnBrk="1" latinLnBrk="1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2901" indent="-239454" algn="l" defTabSz="957816" rtl="0" eaLnBrk="1" latinLnBrk="1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1809" indent="-239454" algn="l" defTabSz="957816" rtl="0" eaLnBrk="1" latinLnBrk="1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0717" indent="-239454" algn="l" defTabSz="957816" rtl="0" eaLnBrk="1" latinLnBrk="1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50000"/>
              </a:lnSpc>
              <a:buNone/>
              <a:defRPr/>
            </a:pPr>
            <a:r>
              <a:rPr kumimoji="0" lang="ko-KR" altLang="en-US" sz="1000" b="1" i="0" u="none" strike="noStrike" kern="1200" cap="none" spc="0" normalizeH="0" baseline="0">
                <a:effectLst/>
                <a:uLnTx/>
                <a:uFillTx/>
                <a:latin typeface="맑은 고딕"/>
                <a:ea typeface="맑은 고딕"/>
              </a:rPr>
              <a:t>① 기존 휴학</a:t>
            </a:r>
            <a:r>
              <a:rPr kumimoji="0" lang="en-US" altLang="ko-KR" sz="1000" b="1" i="0" u="none" strike="noStrike" kern="1200" cap="none" spc="0" normalizeH="0" baseline="0">
                <a:effectLst/>
                <a:uLnTx/>
                <a:uFillTx/>
                <a:latin typeface="맑은 고딕"/>
                <a:ea typeface="맑은 고딕"/>
              </a:rPr>
              <a:t>/</a:t>
            </a:r>
            <a:r>
              <a:rPr kumimoji="0" lang="ko-KR" altLang="en-US" sz="1000" b="1" i="0" u="none" strike="noStrike" kern="1200" cap="none" spc="0" normalizeH="0" baseline="0">
                <a:effectLst/>
                <a:uLnTx/>
                <a:uFillTx/>
                <a:latin typeface="맑은 고딕"/>
                <a:ea typeface="맑은 고딕"/>
              </a:rPr>
              <a:t>복학 신청 목록을 확인하고 해당 목록을 선택 시 하단에 진행상태 정보 확인이 하다</a:t>
            </a:r>
            <a:r>
              <a:rPr kumimoji="0" lang="en-US" altLang="ko-KR" sz="1000" b="1" i="0" u="none" strike="noStrike" kern="1200" cap="none" spc="0" normalizeH="0" baseline="0">
                <a:effectLst/>
                <a:uLnTx/>
                <a:uFillTx/>
                <a:latin typeface="맑은 고딕"/>
                <a:ea typeface="맑은 고딕"/>
              </a:rPr>
              <a:t>.</a:t>
            </a:r>
          </a:p>
          <a:p>
            <a:pPr marL="0" indent="0" algn="l">
              <a:lnSpc>
                <a:spcPct val="150000"/>
              </a:lnSpc>
              <a:buNone/>
              <a:defRPr/>
            </a:pPr>
            <a:r>
              <a:rPr lang="ko-KR" altLang="en-US" sz="1000" b="1">
                <a:latin typeface="맑은 고딕"/>
                <a:ea typeface="맑은 고딕"/>
              </a:rPr>
              <a:t>② </a:t>
            </a:r>
            <a:r>
              <a:rPr kumimoji="0" lang="ko-KR" altLang="en-US" sz="1000" b="1" i="0" u="none" strike="noStrike" kern="1200" cap="none" spc="0" normalizeH="0" baseline="0">
                <a:effectLst/>
                <a:uLnTx/>
                <a:uFillTx/>
                <a:latin typeface="맑은 고딕"/>
                <a:ea typeface="맑은 고딕"/>
              </a:rPr>
              <a:t>상세보기 버튼을 통해 휴학신청서</a:t>
            </a:r>
            <a:r>
              <a:rPr kumimoji="0" lang="en-US" altLang="ko-KR" sz="1000" b="1" i="0" u="none" strike="noStrike" kern="1200" cap="none" spc="0" normalizeH="0" baseline="0">
                <a:effectLst/>
                <a:uLnTx/>
                <a:uFillTx/>
                <a:latin typeface="맑은 고딕"/>
                <a:ea typeface="맑은 고딕"/>
              </a:rPr>
              <a:t>,</a:t>
            </a:r>
            <a:r>
              <a:rPr kumimoji="0" lang="ko-KR" altLang="en-US" sz="1000" b="1" i="0" u="none" strike="noStrike" kern="1200" cap="none" spc="0" normalizeH="0" baseline="0">
                <a:effectLst/>
                <a:uLnTx/>
                <a:uFillTx/>
                <a:latin typeface="맑은 고딕"/>
                <a:ea typeface="맑은 고딕"/>
              </a:rPr>
              <a:t> 복학신청서 상세정보 확인이 가능하다</a:t>
            </a:r>
            <a:r>
              <a:rPr kumimoji="0" lang="en-US" altLang="ko-KR" sz="1000" b="1" i="0" u="none" strike="noStrike" kern="1200" cap="none" spc="0" normalizeH="0" baseline="0">
                <a:effectLst/>
                <a:uLnTx/>
                <a:uFillTx/>
                <a:latin typeface="맑은 고딕"/>
                <a:ea typeface="맑은 고딕"/>
              </a:rPr>
              <a:t>.</a:t>
            </a:r>
            <a:endParaRPr lang="ko-KR" altLang="en-US" sz="1000" b="1">
              <a:latin typeface="맑은 고딕"/>
              <a:ea typeface="맑은 고딕"/>
            </a:endParaRPr>
          </a:p>
          <a:p>
            <a:pPr marL="0" indent="0" algn="l">
              <a:lnSpc>
                <a:spcPct val="150000"/>
              </a:lnSpc>
              <a:buNone/>
              <a:defRPr/>
            </a:pPr>
            <a:r>
              <a:rPr lang="ko-KR" altLang="en-US" sz="1000" b="1">
                <a:latin typeface="맑은 고딕"/>
                <a:ea typeface="맑은 고딕"/>
              </a:rPr>
              <a:t>③ 본인의 학적상태 및 담당자가 설정한 휴</a:t>
            </a:r>
            <a:r>
              <a:rPr lang="en-US" altLang="ko-KR" sz="1000" b="1">
                <a:latin typeface="맑은 고딕"/>
                <a:ea typeface="맑은 고딕"/>
              </a:rPr>
              <a:t>/</a:t>
            </a:r>
            <a:r>
              <a:rPr lang="ko-KR" altLang="en-US" sz="1000" b="1">
                <a:latin typeface="맑은 고딕"/>
                <a:ea typeface="맑은 고딕"/>
              </a:rPr>
              <a:t>복학 학사일정에 따라 </a:t>
            </a:r>
            <a:r>
              <a:rPr kumimoji="0" lang="en-US" altLang="ko-KR" sz="1000" b="1" i="0" u="none" strike="noStrike" kern="1200" cap="none" spc="0" normalizeH="0" baseline="0">
                <a:effectLst/>
                <a:uLnTx/>
                <a:uFillTx/>
                <a:latin typeface="맑은 고딕"/>
                <a:ea typeface="맑은 고딕"/>
              </a:rPr>
              <a:t>[</a:t>
            </a:r>
            <a:r>
              <a:rPr kumimoji="0" lang="ko-KR" altLang="en-US" sz="1000" b="1" i="0" u="none" strike="noStrike" kern="1200" cap="none" spc="0" normalizeH="0" baseline="0">
                <a:effectLst/>
                <a:uLnTx/>
                <a:uFillTx/>
                <a:latin typeface="맑은 고딕"/>
                <a:ea typeface="맑은 고딕"/>
              </a:rPr>
              <a:t>휴학신청</a:t>
            </a:r>
            <a:r>
              <a:rPr kumimoji="0" lang="en-US" altLang="ko-KR" sz="1000" b="1" i="0" u="none" strike="noStrike" kern="1200" cap="none" spc="0" normalizeH="0" baseline="0">
                <a:effectLst/>
                <a:uLnTx/>
                <a:uFillTx/>
                <a:latin typeface="맑은 고딕"/>
                <a:ea typeface="맑은 고딕"/>
              </a:rPr>
              <a:t>]/</a:t>
            </a:r>
            <a:r>
              <a:rPr lang="en-US" altLang="ko-KR" sz="1000" b="1">
                <a:latin typeface="맑은 고딕"/>
                <a:ea typeface="맑은 고딕"/>
              </a:rPr>
              <a:t>[</a:t>
            </a:r>
            <a:r>
              <a:rPr lang="ko-KR" altLang="en-US" sz="1000" b="1">
                <a:latin typeface="맑은 고딕"/>
                <a:ea typeface="맑은 고딕"/>
              </a:rPr>
              <a:t>복학신청</a:t>
            </a:r>
            <a:r>
              <a:rPr lang="en-US" altLang="ko-KR" sz="1000" b="1">
                <a:latin typeface="맑은 고딕"/>
                <a:ea typeface="맑은 고딕"/>
              </a:rPr>
              <a:t>] </a:t>
            </a:r>
            <a:r>
              <a:rPr lang="ko-KR" altLang="en-US" sz="1000" b="1">
                <a:latin typeface="맑은 고딕"/>
                <a:ea typeface="맑은 고딕"/>
              </a:rPr>
              <a:t>버튼이 활성화 되고</a:t>
            </a:r>
            <a:r>
              <a:rPr lang="en-US" altLang="ko-KR" sz="1000" b="1">
                <a:latin typeface="맑은 고딕"/>
                <a:ea typeface="맑은 고딕"/>
              </a:rPr>
              <a:t>,</a:t>
            </a:r>
            <a:r>
              <a:rPr lang="ko-KR" altLang="en-US" sz="1000" b="1">
                <a:latin typeface="맑은 고딕"/>
                <a:ea typeface="맑은 고딕"/>
              </a:rPr>
              <a:t> 해당 버튼을 클릭하여 신규 휴학 또는 복학신청서 작성이 가능하다</a:t>
            </a:r>
            <a:r>
              <a:rPr lang="en-US" altLang="ko-KR" sz="1000" b="1">
                <a:latin typeface="맑은 고딕"/>
                <a:ea typeface="맑은 고딕"/>
              </a:rPr>
              <a:t>.</a:t>
            </a:r>
          </a:p>
          <a:p>
            <a:pPr marL="0" indent="0" algn="l">
              <a:lnSpc>
                <a:spcPct val="150000"/>
              </a:lnSpc>
              <a:buNone/>
              <a:defRPr/>
            </a:pPr>
            <a:r>
              <a:rPr lang="ko-KR" altLang="en-US" sz="1000" b="1">
                <a:solidFill>
                  <a:srgbClr val="FF0000"/>
                </a:solidFill>
                <a:latin typeface="맑은 고딕"/>
                <a:ea typeface="맑은 고딕"/>
              </a:rPr>
              <a:t>※ 정규 휴학신청기간에는 모든 휴학신청이 온라인으로 가능하나</a:t>
            </a:r>
            <a:r>
              <a:rPr lang="en-US" altLang="ko-KR" sz="1000" b="1">
                <a:solidFill>
                  <a:srgbClr val="FF0000"/>
                </a:solidFill>
                <a:latin typeface="맑은 고딕"/>
                <a:ea typeface="맑은 고딕"/>
              </a:rPr>
              <a:t>,</a:t>
            </a:r>
            <a:r>
              <a:rPr lang="ko-KR" altLang="en-US" sz="1000" b="1">
                <a:solidFill>
                  <a:srgbClr val="FF0000"/>
                </a:solidFill>
                <a:latin typeface="맑은 고딕"/>
                <a:ea typeface="맑은 고딕"/>
              </a:rPr>
              <a:t> 정규 휴학신청 기간 이외에는 온라인 신청은 군휴학 신청만 가능하고</a:t>
            </a:r>
            <a:r>
              <a:rPr lang="en-US" altLang="ko-KR" sz="1000" b="1">
                <a:solidFill>
                  <a:srgbClr val="FF0000"/>
                </a:solidFill>
                <a:latin typeface="맑은 고딕"/>
                <a:ea typeface="맑은 고딕"/>
              </a:rPr>
              <a:t>,</a:t>
            </a:r>
            <a:r>
              <a:rPr lang="ko-KR" altLang="en-US" sz="1000" b="1">
                <a:solidFill>
                  <a:srgbClr val="FF0000"/>
                </a:solidFill>
                <a:latin typeface="맑은 고딕"/>
                <a:ea typeface="맑은 고딕"/>
              </a:rPr>
              <a:t> 그 밖의 휴학신청은 교무처로 직접 오프라인 신청해야 한다</a:t>
            </a:r>
            <a:r>
              <a:rPr lang="en-US" altLang="ko-KR" sz="1000" b="1">
                <a:solidFill>
                  <a:srgbClr val="FF0000"/>
                </a:solidFill>
                <a:latin typeface="맑은 고딕"/>
                <a:ea typeface="맑은 고딕"/>
              </a:rPr>
              <a:t>.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42662" y="1164678"/>
            <a:ext cx="9463251" cy="3679535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7937528" y="2460124"/>
            <a:ext cx="1187422" cy="203066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w="med" len="med"/>
            <a:tailEnd w="med" len="med"/>
          </a:ln>
          <a:effectLst/>
        </p:spPr>
        <p:txBody>
          <a:bodyPr vert="horz" wrap="none" lIns="74295" tIns="37148" rIns="74295" bIns="37148" anchor="ctr" anchorCtr="0">
            <a:prstTxWarp prst="textNoShape">
              <a:avLst/>
            </a:prstTxWarp>
          </a:bodyPr>
          <a:lstStyle/>
          <a:p>
            <a:pPr defTabSz="742927">
              <a:defRPr/>
            </a:pPr>
            <a:endParaRPr lang="ko-KR" altLang="en-US" sz="1950"/>
          </a:p>
        </p:txBody>
      </p:sp>
      <p:sp>
        <p:nvSpPr>
          <p:cNvPr id="8" name="직사각형 7"/>
          <p:cNvSpPr/>
          <p:nvPr/>
        </p:nvSpPr>
        <p:spPr>
          <a:xfrm>
            <a:off x="323578" y="2681020"/>
            <a:ext cx="9309942" cy="1252036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w="med" len="med"/>
            <a:tailEnd w="med" len="med"/>
          </a:ln>
          <a:effectLst/>
        </p:spPr>
        <p:txBody>
          <a:bodyPr vert="horz" wrap="none" lIns="74295" tIns="37148" rIns="74295" bIns="37148" anchor="ctr" anchorCtr="0">
            <a:prstTxWarp prst="textNoShape">
              <a:avLst/>
            </a:prstTxWarp>
          </a:bodyPr>
          <a:lstStyle/>
          <a:p>
            <a:pPr defTabSz="742927">
              <a:defRPr/>
            </a:pPr>
            <a:endParaRPr lang="ko-KR" altLang="en-US" sz="1950"/>
          </a:p>
        </p:txBody>
      </p:sp>
      <p:sp>
        <p:nvSpPr>
          <p:cNvPr id="9" name="직사각형 8"/>
          <p:cNvSpPr/>
          <p:nvPr/>
        </p:nvSpPr>
        <p:spPr>
          <a:xfrm>
            <a:off x="323578" y="4159153"/>
            <a:ext cx="9339760" cy="70289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w="med" len="med"/>
            <a:tailEnd w="med" len="med"/>
          </a:ln>
          <a:effectLst/>
        </p:spPr>
        <p:txBody>
          <a:bodyPr vert="horz" wrap="none" lIns="74295" tIns="37148" rIns="74295" bIns="37148" anchor="ctr" anchorCtr="0">
            <a:prstTxWarp prst="textNoShape">
              <a:avLst/>
            </a:prstTxWarp>
          </a:bodyPr>
          <a:lstStyle/>
          <a:p>
            <a:pPr defTabSz="742927">
              <a:defRPr/>
            </a:pPr>
            <a:endParaRPr lang="ko-KR" altLang="en-US" sz="1950"/>
          </a:p>
        </p:txBody>
      </p:sp>
      <p:sp>
        <p:nvSpPr>
          <p:cNvPr id="10" name="제목 1"/>
          <p:cNvSpPr txBox="1"/>
          <p:nvPr/>
        </p:nvSpPr>
        <p:spPr>
          <a:xfrm>
            <a:off x="200025" y="188639"/>
            <a:ext cx="3240361" cy="466135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1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altLang="ko-KR"/>
              <a:t>2. </a:t>
            </a:r>
            <a:r>
              <a:rPr lang="ko-KR" altLang="en-US"/>
              <a:t>학적정보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99930" y="1066638"/>
            <a:ext cx="7057159" cy="4360902"/>
          </a:xfrm>
          <a:prstGeom prst="rect">
            <a:avLst/>
          </a:prstGeom>
        </p:spPr>
      </p:pic>
      <p:sp>
        <p:nvSpPr>
          <p:cNvPr id="12" name="제목 1"/>
          <p:cNvSpPr txBox="1"/>
          <p:nvPr/>
        </p:nvSpPr>
        <p:spPr>
          <a:xfrm>
            <a:off x="6722143" y="260648"/>
            <a:ext cx="2983832" cy="394126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1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Aft>
                <a:spcPts val="0"/>
              </a:spcAft>
              <a:defRPr/>
            </a:pPr>
            <a:r>
              <a:rPr lang="en-US" altLang="ko-KR" sz="1300">
                <a:solidFill>
                  <a:prstClr val="black"/>
                </a:solidFill>
                <a:latin typeface="맑은 고딕"/>
                <a:ea typeface="맑은 고딕"/>
                <a:cs typeface="맑은 고딕 Semilight"/>
              </a:rPr>
              <a:t> - </a:t>
            </a:r>
            <a:r>
              <a:rPr kumimoji="0" lang="ko-KR" altLang="en-US" sz="1300">
                <a:solidFill>
                  <a:prstClr val="black"/>
                </a:solidFill>
                <a:latin typeface="맑은 고딕"/>
                <a:ea typeface="맑은 고딕"/>
                <a:cs typeface="맑은 고딕 Semilight"/>
              </a:rPr>
              <a:t>프로그램 사용법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344488" y="775231"/>
            <a:ext cx="93614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/>
              <a:buChar char="Ø"/>
              <a:defRPr/>
            </a:pPr>
            <a:r>
              <a:rPr lang="ko-KR" altLang="en-US" sz="1400" b="1">
                <a:solidFill>
                  <a:srgbClr val="004F9F"/>
                </a:solidFill>
                <a:latin typeface="맑은 고딕"/>
                <a:ea typeface="맑은 고딕"/>
              </a:rPr>
              <a:t>학사서비스 </a:t>
            </a:r>
            <a:r>
              <a:rPr lang="en-US" altLang="ko-KR" sz="1400" b="1">
                <a:solidFill>
                  <a:srgbClr val="004F9F"/>
                </a:solidFill>
                <a:latin typeface="맑은 고딕"/>
                <a:ea typeface="맑은 고딕"/>
              </a:rPr>
              <a:t>&gt; </a:t>
            </a:r>
            <a:r>
              <a:rPr lang="ko-KR" altLang="en-US" sz="1400" b="1">
                <a:solidFill>
                  <a:srgbClr val="004F9F"/>
                </a:solidFill>
                <a:latin typeface="맑은 고딕"/>
                <a:ea typeface="맑은 고딕"/>
              </a:rPr>
              <a:t>학적정보 </a:t>
            </a:r>
            <a:r>
              <a:rPr lang="en-US" altLang="ko-KR" sz="1400" b="1">
                <a:solidFill>
                  <a:srgbClr val="004F9F"/>
                </a:solidFill>
                <a:latin typeface="맑은 고딕"/>
                <a:ea typeface="맑은 고딕"/>
              </a:rPr>
              <a:t>&gt; </a:t>
            </a:r>
            <a:r>
              <a:rPr lang="ko-KR" altLang="en-US" sz="1400" b="1">
                <a:solidFill>
                  <a:srgbClr val="004F9F"/>
                </a:solidFill>
                <a:latin typeface="맑은 고딕"/>
                <a:ea typeface="맑은 고딕"/>
              </a:rPr>
              <a:t>휴학</a:t>
            </a:r>
            <a:r>
              <a:rPr lang="en-US" altLang="ko-KR" sz="1400" b="1">
                <a:solidFill>
                  <a:srgbClr val="004F9F"/>
                </a:solidFill>
                <a:latin typeface="맑은 고딕"/>
                <a:ea typeface="맑은 고딕"/>
              </a:rPr>
              <a:t>/</a:t>
            </a:r>
            <a:r>
              <a:rPr lang="ko-KR" altLang="en-US" sz="1400" b="1">
                <a:solidFill>
                  <a:srgbClr val="004F9F"/>
                </a:solidFill>
                <a:latin typeface="맑은 고딕"/>
                <a:ea typeface="맑은 고딕"/>
              </a:rPr>
              <a:t>복학신청 </a:t>
            </a:r>
            <a:r>
              <a:rPr lang="en-US" altLang="ko-KR" sz="1400" b="1">
                <a:solidFill>
                  <a:srgbClr val="004F9F"/>
                </a:solidFill>
                <a:latin typeface="맑은 고딕"/>
                <a:ea typeface="맑은 고딕"/>
              </a:rPr>
              <a:t>– </a:t>
            </a:r>
            <a:r>
              <a:rPr lang="ko-KR" altLang="en-US" sz="1400" b="1">
                <a:solidFill>
                  <a:srgbClr val="004F9F"/>
                </a:solidFill>
                <a:latin typeface="맑은 고딕"/>
                <a:ea typeface="맑은 고딕"/>
              </a:rPr>
              <a:t>복학신청 팝업</a:t>
            </a:r>
          </a:p>
        </p:txBody>
      </p:sp>
      <p:sp>
        <p:nvSpPr>
          <p:cNvPr id="5" name="내용 개체 틀 2"/>
          <p:cNvSpPr txBox="1"/>
          <p:nvPr/>
        </p:nvSpPr>
        <p:spPr>
          <a:xfrm>
            <a:off x="199930" y="5445224"/>
            <a:ext cx="9506045" cy="953896"/>
          </a:xfrm>
          <a:prstGeom prst="rect">
            <a:avLst/>
          </a:prstGeom>
          <a:solidFill>
            <a:sysClr val="window" lastClr="FFFFFF"/>
          </a:solidFill>
          <a:ln w="9525">
            <a:solidFill>
              <a:srgbClr val="FF0000"/>
            </a:solidFill>
            <a:miter/>
          </a:ln>
        </p:spPr>
        <p:txBody>
          <a:bodyPr vert="horz" wrap="square" lIns="95782" tIns="47891" rIns="95782" bIns="47891" anchor="ctr" anchorCtr="0">
            <a:prstTxWarp prst="textNoShape">
              <a:avLst/>
            </a:prstTxWarp>
          </a:bodyPr>
          <a:lstStyle>
            <a:lvl1pPr marL="284352" indent="-284352" algn="l" rtl="0" fontAlgn="base" latinLnBrk="1">
              <a:spcBef>
                <a:spcPct val="20000"/>
              </a:spcBef>
              <a:spcAft>
                <a:spcPct val="0"/>
              </a:spcAft>
              <a:buFont typeface="Wingdings 2"/>
              <a:buChar char="£"/>
              <a:defRPr sz="16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1pPr>
            <a:lvl2pPr marL="661824" indent="-364170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Font typeface="Wingdings"/>
              <a:buChar char="¡"/>
              <a:defRPr sz="15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2pPr>
            <a:lvl3pPr marL="934535" indent="-239454" algn="l" rtl="0" fontAlgn="base" latinLnBrk="1">
              <a:spcBef>
                <a:spcPct val="20000"/>
              </a:spcBef>
              <a:spcAft>
                <a:spcPct val="0"/>
              </a:spcAft>
              <a:buFont typeface="Wingdings"/>
              <a:buChar char="§"/>
              <a:defRPr sz="13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3pPr>
            <a:lvl4pPr marL="1220550" indent="-239454" algn="l" rtl="0" fontAlgn="base" latinLnBrk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1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4pPr>
            <a:lvl5pPr marL="1504902" indent="-239454" algn="l" rtl="0" fontAlgn="base" latinLnBrk="1">
              <a:spcBef>
                <a:spcPct val="20000"/>
              </a:spcBef>
              <a:spcAft>
                <a:spcPct val="0"/>
              </a:spcAft>
              <a:buFont typeface="HY강M"/>
              <a:buChar char="-"/>
              <a:defRPr sz="10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5pPr>
            <a:lvl6pPr marL="2633993" indent="-239454" algn="l" defTabSz="957816" rtl="0" eaLnBrk="1" latinLnBrk="1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2901" indent="-239454" algn="l" defTabSz="957816" rtl="0" eaLnBrk="1" latinLnBrk="1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1809" indent="-239454" algn="l" defTabSz="957816" rtl="0" eaLnBrk="1" latinLnBrk="1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0717" indent="-239454" algn="l" defTabSz="957816" rtl="0" eaLnBrk="1" latinLnBrk="1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50000"/>
              </a:lnSpc>
              <a:buNone/>
              <a:defRPr/>
            </a:pPr>
            <a:r>
              <a:rPr kumimoji="0" lang="ko-KR" altLang="en-US" sz="1200" b="1" i="0" u="none" strike="noStrike" kern="1200" cap="none" spc="0" normalizeH="0" baseline="0">
                <a:effectLst/>
                <a:uLnTx/>
                <a:uFillTx/>
                <a:latin typeface="맑은 고딕"/>
                <a:ea typeface="맑은 고딕"/>
              </a:rPr>
              <a:t>① </a:t>
            </a:r>
            <a:r>
              <a:rPr lang="ko-KR" altLang="en-US" sz="1200" b="1">
                <a:latin typeface="맑은 고딕"/>
                <a:ea typeface="맑은 고딕"/>
              </a:rPr>
              <a:t>휴학신청 당시 정보를 확인하고</a:t>
            </a:r>
            <a:r>
              <a:rPr lang="en-US" altLang="ko-KR" sz="1200" b="1">
                <a:latin typeface="맑은 고딕"/>
                <a:ea typeface="맑은 고딕"/>
              </a:rPr>
              <a:t>, [</a:t>
            </a:r>
            <a:r>
              <a:rPr lang="ko-KR" altLang="en-US" sz="1200" b="1">
                <a:latin typeface="맑은 고딕"/>
                <a:ea typeface="맑은 고딕"/>
              </a:rPr>
              <a:t>신청</a:t>
            </a:r>
            <a:r>
              <a:rPr lang="en-US" altLang="ko-KR" sz="1200" b="1">
                <a:latin typeface="맑은 고딕"/>
                <a:ea typeface="맑은 고딕"/>
              </a:rPr>
              <a:t>] </a:t>
            </a:r>
            <a:r>
              <a:rPr lang="ko-KR" altLang="en-US" sz="1200" b="1">
                <a:latin typeface="맑은 고딕"/>
                <a:ea typeface="맑은 고딕"/>
              </a:rPr>
              <a:t>버튼을 클릭하여 복학신청서를 제출</a:t>
            </a:r>
          </a:p>
          <a:p>
            <a:pPr marL="0" indent="0" algn="l">
              <a:lnSpc>
                <a:spcPct val="150000"/>
              </a:lnSpc>
              <a:buNone/>
              <a:defRPr/>
            </a:pPr>
            <a:r>
              <a:rPr lang="ko-KR" altLang="en-US" sz="1200" b="1">
                <a:solidFill>
                  <a:srgbClr val="FF0000"/>
                </a:solidFill>
                <a:latin typeface="맑은 고딕"/>
                <a:ea typeface="맑은 고딕"/>
              </a:rPr>
              <a:t>② 예비군 대상 여부 </a:t>
            </a:r>
            <a:r>
              <a:rPr lang="en-US" altLang="ko-KR" sz="1200" b="1">
                <a:solidFill>
                  <a:srgbClr val="FF0000"/>
                </a:solidFill>
                <a:latin typeface="맑은 고딕"/>
                <a:ea typeface="맑은 고딕"/>
              </a:rPr>
              <a:t>“</a:t>
            </a:r>
            <a:r>
              <a:rPr lang="ko-KR" altLang="en-US" sz="1200" b="1">
                <a:solidFill>
                  <a:srgbClr val="FF0000"/>
                </a:solidFill>
                <a:latin typeface="맑은 고딕"/>
                <a:ea typeface="맑은 고딕"/>
              </a:rPr>
              <a:t>예</a:t>
            </a:r>
            <a:r>
              <a:rPr lang="en-US" altLang="ko-KR" sz="1200" b="1">
                <a:solidFill>
                  <a:srgbClr val="FF0000"/>
                </a:solidFill>
                <a:latin typeface="맑은 고딕"/>
                <a:ea typeface="맑은 고딕"/>
              </a:rPr>
              <a:t>”</a:t>
            </a:r>
            <a:r>
              <a:rPr lang="ko-KR" altLang="en-US" sz="1200" b="1">
                <a:solidFill>
                  <a:srgbClr val="FF0000"/>
                </a:solidFill>
                <a:latin typeface="맑은 고딕"/>
                <a:ea typeface="맑은 고딕"/>
              </a:rPr>
              <a:t> 로 선택한 학생은 추가로 예비군편입신청서를 작성 후 복학신청서가 제출된다</a:t>
            </a:r>
            <a:r>
              <a:rPr lang="en-US" altLang="ko-KR" sz="1200" b="1">
                <a:solidFill>
                  <a:srgbClr val="FF0000"/>
                </a:solidFill>
                <a:latin typeface="맑은 고딕"/>
                <a:ea typeface="맑은 고딕"/>
              </a:rPr>
              <a:t>.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2936776" y="4883450"/>
            <a:ext cx="1584176" cy="2880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4" name="제목 1"/>
          <p:cNvSpPr txBox="1"/>
          <p:nvPr/>
        </p:nvSpPr>
        <p:spPr>
          <a:xfrm>
            <a:off x="200025" y="188639"/>
            <a:ext cx="3240361" cy="466135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1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altLang="ko-KR"/>
              <a:t>2. </a:t>
            </a:r>
            <a:r>
              <a:rPr lang="ko-KR" altLang="en-US"/>
              <a:t>학적정보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2">
          <a:schemeClr val="accent1">
            <a:shade val="2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noFill/>
        <a:ln w="12700" cap="flat" cmpd="sng" algn="ctr">
          <a:solidFill>
            <a:srgbClr val="FF0000"/>
          </a:solidFill>
          <a:prstDash val="solid"/>
          <a:tailEnd type="triangle"/>
        </a:ln>
        <a:effectLst/>
      </a:spPr>
      <a:bodyPr/>
      <a:lstStyle/>
    </a:lnDef>
    <a:txDef>
      <a:spPr/>
      <a:bodyPr anchor="ctr" anchorCtr="0"/>
      <a:lstStyle>
        <a:defPPr algn="l"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</Words>
  <Application>Microsoft Office PowerPoint</Application>
  <PresentationFormat>A4 용지(210x297mm)</PresentationFormat>
  <Paragraphs>19</Paragraphs>
  <Slides>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4" baseType="lpstr">
      <vt:lpstr>Malgun Gothic Semilight</vt:lpstr>
      <vt:lpstr>Rix모던고딕 B</vt:lpstr>
      <vt:lpstr>굴림</vt:lpstr>
      <vt:lpstr>맑은 고딕</vt:lpstr>
      <vt:lpstr>맑은 고딕 Semilight</vt:lpstr>
      <vt:lpstr>휴먼엑스포</vt:lpstr>
      <vt:lpstr>Arial</vt:lpstr>
      <vt:lpstr>Wingdings</vt:lpstr>
      <vt:lpstr>Wingdings 2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Manager/>
  <Company>대우정보시스템(주)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DISC</dc:creator>
  <cp:lastModifiedBy>SAU</cp:lastModifiedBy>
  <cp:revision>1155</cp:revision>
  <dcterms:created xsi:type="dcterms:W3CDTF">2003-09-29T09:24:41Z</dcterms:created>
  <dcterms:modified xsi:type="dcterms:W3CDTF">2025-06-25T01:27:08Z</dcterms:modified>
  <cp:version/>
</cp:coreProperties>
</file>